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notesSlides/notesSlide1.xml" ContentType="application/vnd.openxmlformats-officedocument.presentationml.notesSlide+xml"/>
  <Override PartName="/ppt/charts/chart1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548" r:id="rId3"/>
    <p:sldId id="494" r:id="rId4"/>
    <p:sldId id="556" r:id="rId5"/>
    <p:sldId id="554" r:id="rId6"/>
    <p:sldId id="559" r:id="rId7"/>
    <p:sldId id="457" r:id="rId8"/>
    <p:sldId id="553" r:id="rId9"/>
    <p:sldId id="557" r:id="rId10"/>
    <p:sldId id="558" r:id="rId11"/>
    <p:sldId id="539" r:id="rId12"/>
    <p:sldId id="458" r:id="rId13"/>
    <p:sldId id="462" r:id="rId14"/>
    <p:sldId id="470" r:id="rId15"/>
    <p:sldId id="555" r:id="rId16"/>
    <p:sldId id="478" r:id="rId17"/>
    <p:sldId id="480" r:id="rId18"/>
    <p:sldId id="483" r:id="rId19"/>
    <p:sldId id="546" r:id="rId20"/>
    <p:sldId id="482" r:id="rId21"/>
    <p:sldId id="485" r:id="rId22"/>
    <p:sldId id="486" r:id="rId23"/>
    <p:sldId id="545" r:id="rId24"/>
    <p:sldId id="543" r:id="rId25"/>
    <p:sldId id="487" r:id="rId26"/>
    <p:sldId id="492" r:id="rId27"/>
    <p:sldId id="489" r:id="rId28"/>
    <p:sldId id="490" r:id="rId29"/>
    <p:sldId id="509" r:id="rId30"/>
    <p:sldId id="391" r:id="rId31"/>
    <p:sldId id="505" r:id="rId32"/>
    <p:sldId id="547" r:id="rId33"/>
  </p:sldIdLst>
  <p:sldSz cx="9144000" cy="6858000" type="screen4x3"/>
  <p:notesSz cx="6797675"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208"/>
    <a:srgbClr val="72426C"/>
    <a:srgbClr val="993685"/>
    <a:srgbClr val="94568D"/>
    <a:srgbClr val="8A5083"/>
    <a:srgbClr val="009999"/>
    <a:srgbClr val="66FFCC"/>
    <a:srgbClr val="33CCCC"/>
    <a:srgbClr val="FF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987" autoAdjust="0"/>
    <p:restoredTop sz="96433" autoAdjust="0"/>
  </p:normalViewPr>
  <p:slideViewPr>
    <p:cSldViewPr snapToGrid="0">
      <p:cViewPr varScale="1">
        <p:scale>
          <a:sx n="86" d="100"/>
          <a:sy n="86" d="100"/>
        </p:scale>
        <p:origin x="-1328" y="-11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4.xlsx"/><Relationship Id="rId2" Type="http://schemas.microsoft.com/office/2011/relationships/chartStyle" Target="style9.xml"/><Relationship Id="rId3" Type="http://schemas.microsoft.com/office/2011/relationships/chartColorStyle" Target="colors9.xml"/></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Excel5.xlsx"/><Relationship Id="rId2" Type="http://schemas.microsoft.com/office/2011/relationships/chartStyle" Target="style10.xml"/><Relationship Id="rId3" Type="http://schemas.microsoft.com/office/2011/relationships/chartColorStyle" Target="colors10.xm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microsoft.com/office/2011/relationships/chartStyle" Target="style4.xml"/><Relationship Id="rId3" Type="http://schemas.microsoft.com/office/2011/relationships/chartColorStyle" Target="colors4.xml"/></Relationships>
</file>

<file path=ppt/charts/_rels/chart4.xml.rels><?xml version="1.0" encoding="UTF-8" standalone="yes"?>
<Relationships xmlns="http://schemas.openxmlformats.org/package/2006/relationships"><Relationship Id="rId3" Type="http://schemas.microsoft.com/office/2011/relationships/chartStyle" Target="style5.xml"/><Relationship Id="rId4" Type="http://schemas.microsoft.com/office/2011/relationships/chartColorStyle" Target="colors5.xml"/><Relationship Id="rId1" Type="http://schemas.openxmlformats.org/officeDocument/2006/relationships/oleObject" Target="file:///C:\Users\alkhe\Google%20Drive\Ecosur-Subdireccion%20Academica\Solicitudes%20Especiales\2017\Revisi&#243;n%20MIIDE%20y%20est&#237;mulos\Desempe&#241;o%20Indicadores%20Investigaci&#243;n%201994-2016.xlsx" TargetMode="External"/><Relationship Id="rId2"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oleObject" Target="file:///D:\ECOSUR\CTC\Datos%20gr&#225;fica%20publicaciones%20vs%20antig&#252;eda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ECOSUR\CTC\Datos%20gr&#225;fica%20publicaciones%20vs%20antig&#252;eda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cgasca\AppData\Local\Temp\notesC7A056\Datos%20gr&#225;fica%20publicaciones%20vs%20antig&#252;edad.xlsx" TargetMode="External"/><Relationship Id="rId2" Type="http://schemas.microsoft.com/office/2011/relationships/chartStyle" Target="style6.xml"/><Relationship Id="rId3" Type="http://schemas.microsoft.com/office/2011/relationships/chartColorStyle" Target="colors6.xml"/></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2.xlsx"/><Relationship Id="rId2" Type="http://schemas.microsoft.com/office/2011/relationships/chartStyle" Target="style7.xml"/><Relationship Id="rId3" Type="http://schemas.microsoft.com/office/2011/relationships/chartColorStyle" Target="colors7.xml"/></Relationships>
</file>

<file path=ppt/charts/_rels/chart9.xml.rels><?xml version="1.0" encoding="UTF-8" standalone="yes"?>
<Relationships xmlns="http://schemas.openxmlformats.org/package/2006/relationships"><Relationship Id="rId3" Type="http://schemas.microsoft.com/office/2011/relationships/chartStyle" Target="style8.xml"/><Relationship Id="rId4" Type="http://schemas.microsoft.com/office/2011/relationships/chartColorStyle" Target="colors8.xml"/><Relationship Id="rId1" Type="http://schemas.openxmlformats.org/officeDocument/2006/relationships/package" Target="../embeddings/Hoja_de_c_lculo_de_Microsoft_Excel3.xlsx"/><Relationship Id="rId2"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pieChart>
        <c:varyColors val="1"/>
        <c:ser>
          <c:idx val="0"/>
          <c:order val="0"/>
          <c:dPt>
            <c:idx val="0"/>
            <c:bubble3D val="0"/>
          </c:dPt>
          <c:dPt>
            <c:idx val="1"/>
            <c:bubble3D val="0"/>
          </c:dPt>
          <c:dPt>
            <c:idx val="2"/>
            <c:bubble3D val="0"/>
          </c:dPt>
          <c:dLbls>
            <c:dLbl>
              <c:idx val="0"/>
              <c:layout>
                <c:manualLayout>
                  <c:x val="-0.251097467267579"/>
                  <c:y val="-0.0130009473849499"/>
                </c:manualLayout>
              </c:layout>
              <c:tx>
                <c:rich>
                  <a:bodyPr/>
                  <a:lstStyle/>
                  <a:p>
                    <a:r>
                      <a:rPr lang="es-ES" dirty="0" smtClean="0"/>
                      <a:t>Investiga-</a:t>
                    </a:r>
                  </a:p>
                  <a:p>
                    <a:r>
                      <a:rPr lang="es-ES" dirty="0" smtClean="0"/>
                      <a:t>dores 138</a:t>
                    </a:r>
                    <a:r>
                      <a:rPr lang="es-ES" dirty="0"/>
                      <a:t>
47%</a:t>
                    </a:r>
                  </a:p>
                </c:rich>
              </c:tx>
              <c:showLegendKey val="0"/>
              <c:showVal val="0"/>
              <c:showCatName val="1"/>
              <c:showSerName val="0"/>
              <c:showPercent val="1"/>
              <c:showBubbleSize val="0"/>
            </c:dLbl>
            <c:dLbl>
              <c:idx val="1"/>
              <c:layout>
                <c:manualLayout>
                  <c:x val="0.037322108272054"/>
                  <c:y val="-0.15046439628483"/>
                </c:manualLayout>
              </c:layout>
              <c:tx>
                <c:rich>
                  <a:bodyPr/>
                  <a:lstStyle/>
                  <a:p>
                    <a:r>
                      <a:rPr lang="es-ES" dirty="0" smtClean="0"/>
                      <a:t>Cátedras 27</a:t>
                    </a:r>
                    <a:r>
                      <a:rPr lang="es-ES" dirty="0"/>
                      <a:t>
9%</a:t>
                    </a:r>
                  </a:p>
                </c:rich>
              </c:tx>
              <c:showLegendKey val="0"/>
              <c:showVal val="0"/>
              <c:showCatName val="1"/>
              <c:showSerName val="0"/>
              <c:showPercent val="1"/>
              <c:showBubbleSize val="0"/>
            </c:dLbl>
            <c:dLbl>
              <c:idx val="2"/>
              <c:layout>
                <c:manualLayout>
                  <c:x val="0.216114557926452"/>
                  <c:y val="0.0754955143406154"/>
                </c:manualLayout>
              </c:layout>
              <c:tx>
                <c:rich>
                  <a:bodyPr/>
                  <a:lstStyle/>
                  <a:p>
                    <a:r>
                      <a:rPr lang="es-ES" dirty="0" smtClean="0"/>
                      <a:t>Técnicos 127</a:t>
                    </a:r>
                    <a:r>
                      <a:rPr lang="es-ES" dirty="0"/>
                      <a:t>
44%</a:t>
                    </a:r>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Hoja1!$E$7:$G$7</c:f>
              <c:strCache>
                <c:ptCount val="3"/>
                <c:pt idx="0">
                  <c:v>Investigadores</c:v>
                </c:pt>
                <c:pt idx="1">
                  <c:v>Cátedras</c:v>
                </c:pt>
                <c:pt idx="2">
                  <c:v>Técnicos</c:v>
                </c:pt>
              </c:strCache>
            </c:strRef>
          </c:cat>
          <c:val>
            <c:numRef>
              <c:f>Hoja1!$E$8:$G$8</c:f>
              <c:numCache>
                <c:formatCode>General</c:formatCode>
                <c:ptCount val="3"/>
                <c:pt idx="0">
                  <c:v>138.0</c:v>
                </c:pt>
                <c:pt idx="1">
                  <c:v>27.0</c:v>
                </c:pt>
                <c:pt idx="2">
                  <c:v>127.0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s-E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31960296312464"/>
          <c:y val="0.0300556076418605"/>
          <c:w val="0.917689469610238"/>
          <c:h val="0.788362322089387"/>
        </c:manualLayout>
      </c:layout>
      <c:lineChart>
        <c:grouping val="standard"/>
        <c:varyColors val="0"/>
        <c:ser>
          <c:idx val="0"/>
          <c:order val="0"/>
          <c:tx>
            <c:strRef>
              <c:f>'Eficiencia terminal'!$B$6</c:f>
              <c:strCache>
                <c:ptCount val="1"/>
                <c:pt idx="0">
                  <c:v>Maestría en Ciencias (%)</c:v>
                </c:pt>
              </c:strCache>
            </c:strRef>
          </c:tx>
          <c:spPr>
            <a:ln w="25400" cap="rnd" cmpd="sng" algn="ctr">
              <a:solidFill>
                <a:srgbClr val="7030A0"/>
              </a:solidFill>
              <a:round/>
            </a:ln>
            <a:effectLst/>
          </c:spPr>
          <c:marker>
            <c:symbol val="none"/>
          </c:marker>
          <c:dLbls>
            <c:dLbl>
              <c:idx val="0"/>
              <c:layout>
                <c:manualLayout>
                  <c:x val="-0.0300431654676259"/>
                  <c:y val="-0.047548298650739"/>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0.0391847278083045"/>
                  <c:y val="-0.0594353733134238"/>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0.0227386468777734"/>
                  <c:y val="0.0713224479761085"/>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0421535149832891"/>
                  <c:y val="-0.0673600897552136"/>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2060"/>
                    </a:solidFill>
                    <a:latin typeface="Candara" panose="020E0502030303020204" pitchFamily="34" charset="0"/>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'Eficiencia terminal'!$C$5:$F$5</c:f>
              <c:numCache>
                <c:formatCode>General</c:formatCode>
                <c:ptCount val="4"/>
                <c:pt idx="0">
                  <c:v>2014.0</c:v>
                </c:pt>
                <c:pt idx="1">
                  <c:v>2015.0</c:v>
                </c:pt>
                <c:pt idx="2">
                  <c:v>2016.0</c:v>
                </c:pt>
                <c:pt idx="3">
                  <c:v>2017.0</c:v>
                </c:pt>
              </c:numCache>
            </c:numRef>
          </c:cat>
          <c:val>
            <c:numRef>
              <c:f>'Eficiencia terminal'!$C$6:$F$6</c:f>
              <c:numCache>
                <c:formatCode>General</c:formatCode>
                <c:ptCount val="4"/>
                <c:pt idx="0">
                  <c:v>78.0</c:v>
                </c:pt>
                <c:pt idx="1">
                  <c:v>61.8</c:v>
                </c:pt>
                <c:pt idx="2">
                  <c:v>70.5</c:v>
                </c:pt>
                <c:pt idx="3">
                  <c:v>75.42</c:v>
                </c:pt>
              </c:numCache>
            </c:numRef>
          </c:val>
          <c:smooth val="0"/>
        </c:ser>
        <c:ser>
          <c:idx val="1"/>
          <c:order val="1"/>
          <c:tx>
            <c:strRef>
              <c:f>'Eficiencia terminal'!$B$7</c:f>
              <c:strCache>
                <c:ptCount val="1"/>
                <c:pt idx="0">
                  <c:v>Doctorado en Ciencias (%)</c:v>
                </c:pt>
              </c:strCache>
            </c:strRef>
          </c:tx>
          <c:spPr>
            <a:ln w="25400" cap="rnd" cmpd="sng" algn="ctr">
              <a:solidFill>
                <a:srgbClr val="00B050"/>
              </a:solidFill>
              <a:round/>
            </a:ln>
            <a:effectLst/>
          </c:spPr>
          <c:marker>
            <c:symbol val="none"/>
          </c:marker>
          <c:dLbls>
            <c:dLbl>
              <c:idx val="0"/>
              <c:layout>
                <c:manualLayout>
                  <c:x val="-0.0294964784078249"/>
                  <c:y val="0.0792471644178983"/>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0.0351894862063106"/>
                  <c:y val="0.0554730150925288"/>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0.0368250155780887"/>
                  <c:y val="-0.0594353733134238"/>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0457266942351632"/>
                  <c:y val="0.0752848061970035"/>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2060"/>
                    </a:solidFill>
                    <a:latin typeface="Candara" panose="020E0502030303020204" pitchFamily="34" charset="0"/>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'Eficiencia terminal'!$C$5:$F$5</c:f>
              <c:numCache>
                <c:formatCode>General</c:formatCode>
                <c:ptCount val="4"/>
                <c:pt idx="0">
                  <c:v>2014.0</c:v>
                </c:pt>
                <c:pt idx="1">
                  <c:v>2015.0</c:v>
                </c:pt>
                <c:pt idx="2">
                  <c:v>2016.0</c:v>
                </c:pt>
                <c:pt idx="3">
                  <c:v>2017.0</c:v>
                </c:pt>
              </c:numCache>
            </c:numRef>
          </c:cat>
          <c:val>
            <c:numRef>
              <c:f>'Eficiencia terminal'!$C$7:$F$7</c:f>
              <c:numCache>
                <c:formatCode>General</c:formatCode>
                <c:ptCount val="4"/>
                <c:pt idx="0">
                  <c:v>55.0</c:v>
                </c:pt>
                <c:pt idx="1">
                  <c:v>31.2</c:v>
                </c:pt>
                <c:pt idx="2">
                  <c:v>69.2</c:v>
                </c:pt>
                <c:pt idx="3">
                  <c:v>63.16</c:v>
                </c:pt>
              </c:numCache>
            </c:numRef>
          </c:val>
          <c:smooth val="0"/>
        </c:ser>
        <c:dLbls>
          <c:dLblPos val="ctr"/>
          <c:showLegendKey val="0"/>
          <c:showVal val="1"/>
          <c:showCatName val="0"/>
          <c:showSerName val="0"/>
          <c:showPercent val="0"/>
          <c:showBubbleSize val="0"/>
        </c:dLbls>
        <c:dropLines>
          <c:spPr>
            <a:ln w="9525" cap="flat" cmpd="sng" algn="ctr">
              <a:solidFill>
                <a:schemeClr val="bg2">
                  <a:alpha val="33000"/>
                </a:schemeClr>
              </a:solidFill>
              <a:round/>
            </a:ln>
            <a:effectLst/>
          </c:spPr>
        </c:dropLines>
        <c:marker val="1"/>
        <c:smooth val="0"/>
        <c:axId val="2119374824"/>
        <c:axId val="2120177672"/>
      </c:lineChart>
      <c:catAx>
        <c:axId val="211937482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spc="20" baseline="0">
                <a:solidFill>
                  <a:srgbClr val="002060"/>
                </a:solidFill>
                <a:latin typeface="Candara" panose="020E0502030303020204" pitchFamily="34" charset="0"/>
                <a:ea typeface="+mn-ea"/>
                <a:cs typeface="+mn-cs"/>
              </a:defRPr>
            </a:pPr>
            <a:endParaRPr lang="es-ES"/>
          </a:p>
        </c:txPr>
        <c:crossAx val="2120177672"/>
        <c:crosses val="autoZero"/>
        <c:auto val="1"/>
        <c:lblAlgn val="ctr"/>
        <c:lblOffset val="100"/>
        <c:noMultiLvlLbl val="0"/>
      </c:catAx>
      <c:valAx>
        <c:axId val="21201776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spc="20" baseline="0">
                <a:solidFill>
                  <a:srgbClr val="002060"/>
                </a:solidFill>
                <a:latin typeface="Candara" panose="020E0502030303020204" pitchFamily="34" charset="0"/>
                <a:ea typeface="+mn-ea"/>
                <a:cs typeface="+mn-cs"/>
              </a:defRPr>
            </a:pPr>
            <a:endParaRPr lang="es-ES"/>
          </a:p>
        </c:txPr>
        <c:crossAx val="2119374824"/>
        <c:crosses val="autoZero"/>
        <c:crossBetween val="between"/>
      </c:valAx>
      <c:spPr>
        <a:solidFill>
          <a:schemeClr val="bg1"/>
        </a:solid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Candara" panose="020E0502030303020204" pitchFamily="34" charset="0"/>
              <a:ea typeface="+mn-ea"/>
              <a:cs typeface="+mn-cs"/>
            </a:defRPr>
          </a:pPr>
          <a:endParaRPr lang="es-ES"/>
        </a:p>
      </c:txPr>
    </c:legend>
    <c:plotVisOnly val="1"/>
    <c:dispBlanksAs val="gap"/>
    <c:showDLblsOverMax val="0"/>
  </c:chart>
  <c:spPr>
    <a:solidFill>
      <a:schemeClr val="bg1"/>
    </a:solidFill>
    <a:ln>
      <a:solidFill>
        <a:schemeClr val="bg1"/>
      </a:solidFill>
    </a:ln>
    <a:effectLst/>
  </c:spPr>
  <c:txPr>
    <a:bodyPr/>
    <a:lstStyle/>
    <a:p>
      <a:pPr>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alpha val="85000"/>
              </a:schemeClr>
            </a:solidFill>
            <a:ln w="9525" cap="flat" cmpd="sng" algn="ctr">
              <a:solidFill>
                <a:schemeClr val="lt1">
                  <a:alpha val="50000"/>
                </a:schemeClr>
              </a:solidFill>
              <a:round/>
            </a:ln>
            <a:effectLst>
              <a:outerShdw blurRad="50800" dist="38100" dir="2700000" algn="tl" rotWithShape="0">
                <a:prstClr val="black">
                  <a:alpha val="40000"/>
                </a:prstClr>
              </a:outerShdw>
            </a:effectLst>
            <a:scene3d>
              <a:camera prst="orthographicFront"/>
              <a:lightRig rig="threePt" dir="t"/>
            </a:scene3d>
            <a:sp3d>
              <a:bevelT w="165100" prst="coolSlant"/>
            </a:sp3d>
          </c:spPr>
          <c:invertIfNegative val="0"/>
          <c:dLbls>
            <c:dLbl>
              <c:idx val="0"/>
              <c:layout>
                <c:manualLayout>
                  <c:x val="-0.0657097079375326"/>
                  <c:y val="-0.0049230864650979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0642000003260415"/>
                  <c:y val="-0.00738462969764699"/>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11229124519021"/>
                  <c:y val="-0.0049230864650979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0757917236559893"/>
                  <c:y val="-0.0073846296976469"/>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092622796707199"/>
                  <c:y val="0.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0791051195566706"/>
                  <c:y val="-0.0073846296976469"/>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0657098437881231"/>
                  <c:y val="-0.0049230864650979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0.0881889051366195"/>
                  <c:y val="-0.0049230864650979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0676371561146079"/>
                  <c:y val="-0.0049230864650979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0.0479111069812532"/>
                  <c:y val="-0.0049230864650979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FFCC"/>
                    </a:solidFill>
                    <a:latin typeface="Candara" panose="020E05020303030202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Indicadores!$L$37:$L$46</c:f>
              <c:strCache>
                <c:ptCount val="10"/>
                <c:pt idx="0">
                  <c:v>Generación de conocimiento</c:v>
                </c:pt>
                <c:pt idx="1">
                  <c:v>Proyectos por investigador</c:v>
                </c:pt>
                <c:pt idx="2">
                  <c:v>Calidad de los posgrados</c:v>
                </c:pt>
                <c:pt idx="3">
                  <c:v>Generación de RH</c:v>
                </c:pt>
                <c:pt idx="4">
                  <c:v>Proyectos interinstitucionales</c:v>
                </c:pt>
                <c:pt idx="5">
                  <c:v>Transferencia de conocimiento</c:v>
                </c:pt>
                <c:pt idx="6">
                  <c:v>Propiedad intelectual</c:v>
                </c:pt>
                <c:pt idx="7">
                  <c:v>Actividades de divulgación</c:v>
                </c:pt>
                <c:pt idx="8">
                  <c:v>Sostenibilidad económica</c:v>
                </c:pt>
                <c:pt idx="9">
                  <c:v>Sostenibilidad para investigación</c:v>
                </c:pt>
              </c:strCache>
            </c:strRef>
          </c:cat>
          <c:val>
            <c:numRef>
              <c:f>Indicadores!$M$37:$M$46</c:f>
              <c:numCache>
                <c:formatCode>0%</c:formatCode>
                <c:ptCount val="10"/>
                <c:pt idx="0">
                  <c:v>0.95</c:v>
                </c:pt>
                <c:pt idx="1">
                  <c:v>0.55</c:v>
                </c:pt>
                <c:pt idx="2">
                  <c:v>1.25</c:v>
                </c:pt>
                <c:pt idx="3">
                  <c:v>1.78</c:v>
                </c:pt>
                <c:pt idx="4">
                  <c:v>2.68</c:v>
                </c:pt>
                <c:pt idx="5">
                  <c:v>1.05</c:v>
                </c:pt>
                <c:pt idx="6">
                  <c:v>0.95</c:v>
                </c:pt>
                <c:pt idx="7">
                  <c:v>1.11</c:v>
                </c:pt>
                <c:pt idx="8">
                  <c:v>0.4</c:v>
                </c:pt>
                <c:pt idx="9">
                  <c:v>0.27</c:v>
                </c:pt>
              </c:numCache>
            </c:numRef>
          </c:val>
        </c:ser>
        <c:dLbls>
          <c:dLblPos val="inEnd"/>
          <c:showLegendKey val="0"/>
          <c:showVal val="1"/>
          <c:showCatName val="0"/>
          <c:showSerName val="0"/>
          <c:showPercent val="0"/>
          <c:showBubbleSize val="0"/>
        </c:dLbls>
        <c:gapWidth val="65"/>
        <c:axId val="2121788056"/>
        <c:axId val="2121791608"/>
      </c:barChart>
      <c:catAx>
        <c:axId val="21217880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rgbClr val="002060"/>
                </a:solidFill>
                <a:latin typeface="Candara" panose="020E0502030303020204" pitchFamily="34" charset="0"/>
                <a:ea typeface="+mn-ea"/>
                <a:cs typeface="+mn-cs"/>
              </a:defRPr>
            </a:pPr>
            <a:endParaRPr lang="es-ES"/>
          </a:p>
        </c:txPr>
        <c:crossAx val="2121791608"/>
        <c:crosses val="autoZero"/>
        <c:auto val="1"/>
        <c:lblAlgn val="ctr"/>
        <c:lblOffset val="100"/>
        <c:noMultiLvlLbl val="0"/>
      </c:catAx>
      <c:valAx>
        <c:axId val="212179160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Candara" panose="020E0502030303020204" pitchFamily="34" charset="0"/>
                <a:ea typeface="+mn-ea"/>
                <a:cs typeface="+mn-cs"/>
              </a:defRPr>
            </a:pPr>
            <a:endParaRPr lang="es-ES"/>
          </a:p>
        </c:txPr>
        <c:crossAx val="2121788056"/>
        <c:crosses val="autoZero"/>
        <c:crossBetween val="between"/>
      </c:valAx>
      <c:spPr>
        <a:noFill/>
        <a:ln>
          <a:solidFill>
            <a:schemeClr val="accent1"/>
          </a:solid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dPt>
          <c:dLbls>
            <c:dLbl>
              <c:idx val="0"/>
              <c:delete val="1"/>
            </c:dLbl>
            <c:dLbl>
              <c:idx val="1"/>
              <c:layout/>
              <c:tx>
                <c:rich>
                  <a:bodyPr/>
                  <a:lstStyle/>
                  <a:p>
                    <a:r>
                      <a:rPr lang="es-ES" dirty="0"/>
                      <a:t>Cátedras, </a:t>
                    </a:r>
                    <a:r>
                      <a:rPr lang="es-ES" dirty="0" smtClean="0"/>
                      <a:t>27</a:t>
                    </a:r>
                  </a:p>
                  <a:p>
                    <a:r>
                      <a:rPr lang="es-ES" dirty="0" smtClean="0"/>
                      <a:t>16%</a:t>
                    </a:r>
                    <a:endParaRPr lang="es-ES" dirty="0"/>
                  </a:p>
                </c:rich>
              </c:tx>
              <c:showLegendKey val="0"/>
              <c:showVal val="1"/>
              <c:showCatName val="1"/>
              <c:showSerName val="0"/>
              <c:showPercent val="0"/>
              <c:showBubbleSize val="0"/>
            </c:dLbl>
            <c:showLegendKey val="0"/>
            <c:showVal val="1"/>
            <c:showCatName val="1"/>
            <c:showSerName val="0"/>
            <c:showPercent val="0"/>
            <c:showBubbleSize val="0"/>
            <c:showLeaderLines val="0"/>
          </c:dLbls>
          <c:cat>
            <c:strRef>
              <c:f>Hoja1!$I$7:$J$7</c:f>
              <c:strCache>
                <c:ptCount val="2"/>
                <c:pt idx="0">
                  <c:v>Investigadores</c:v>
                </c:pt>
                <c:pt idx="1">
                  <c:v>Cátedras</c:v>
                </c:pt>
              </c:strCache>
            </c:strRef>
          </c:cat>
          <c:val>
            <c:numRef>
              <c:f>Hoja1!$I$8:$J$8</c:f>
              <c:numCache>
                <c:formatCode>General</c:formatCode>
                <c:ptCount val="2"/>
                <c:pt idx="0">
                  <c:v>138.0</c:v>
                </c:pt>
                <c:pt idx="1">
                  <c:v>27.0</c:v>
                </c:pt>
              </c:numCache>
            </c:numRef>
          </c:val>
        </c:ser>
        <c:dLbls>
          <c:showLegendKey val="0"/>
          <c:showVal val="0"/>
          <c:showCatName val="0"/>
          <c:showSerName val="0"/>
          <c:showPercent val="0"/>
          <c:showBubbleSize val="0"/>
        </c:dLbls>
        <c:gapWidth val="100"/>
        <c:shape val="box"/>
        <c:axId val="2133657496"/>
        <c:axId val="-2129203448"/>
        <c:axId val="0"/>
      </c:bar3DChart>
      <c:valAx>
        <c:axId val="-2129203448"/>
        <c:scaling>
          <c:orientation val="minMax"/>
        </c:scaling>
        <c:delete val="0"/>
        <c:axPos val="l"/>
        <c:majorGridlines/>
        <c:numFmt formatCode="General" sourceLinked="1"/>
        <c:majorTickMark val="out"/>
        <c:minorTickMark val="none"/>
        <c:tickLblPos val="nextTo"/>
        <c:crossAx val="2133657496"/>
        <c:crosses val="autoZero"/>
        <c:crossBetween val="between"/>
      </c:valAx>
      <c:catAx>
        <c:axId val="2133657496"/>
        <c:scaling>
          <c:orientation val="minMax"/>
        </c:scaling>
        <c:delete val="0"/>
        <c:axPos val="b"/>
        <c:majorTickMark val="out"/>
        <c:minorTickMark val="none"/>
        <c:tickLblPos val="nextTo"/>
        <c:crossAx val="-2129203448"/>
        <c:crosses val="autoZero"/>
        <c:auto val="1"/>
        <c:lblAlgn val="ctr"/>
        <c:lblOffset val="100"/>
        <c:noMultiLvlLbl val="0"/>
      </c:catAx>
    </c:plotArea>
    <c:plotVisOnly val="1"/>
    <c:dispBlanksAs val="gap"/>
    <c:showDLblsOverMax val="0"/>
  </c:chart>
  <c:txPr>
    <a:bodyPr/>
    <a:lstStyle/>
    <a:p>
      <a:pPr>
        <a:defRPr sz="1800"/>
      </a:pPr>
      <a:endParaRPr lang="es-E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SNI!$A$4</c:f>
              <c:strCache>
                <c:ptCount val="1"/>
                <c:pt idx="0">
                  <c:v>Candidatos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SNI!$B$4</c:f>
              <c:numCache>
                <c:formatCode>General</c:formatCode>
                <c:ptCount val="1"/>
                <c:pt idx="0">
                  <c:v>21.0</c:v>
                </c:pt>
              </c:numCache>
            </c:numRef>
          </c:val>
        </c:ser>
        <c:ser>
          <c:idx val="1"/>
          <c:order val="1"/>
          <c:tx>
            <c:strRef>
              <c:f>SNI!$A$5</c:f>
              <c:strCache>
                <c:ptCount val="1"/>
                <c:pt idx="0">
                  <c:v>Nivel 1</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layout>
                <c:manualLayout>
                  <c:x val="0.0"/>
                  <c:y val="0.120869509190285"/>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SNI!$B$5</c:f>
              <c:numCache>
                <c:formatCode>General</c:formatCode>
                <c:ptCount val="1"/>
                <c:pt idx="0">
                  <c:v>76.0</c:v>
                </c:pt>
              </c:numCache>
            </c:numRef>
          </c:val>
        </c:ser>
        <c:ser>
          <c:idx val="2"/>
          <c:order val="2"/>
          <c:tx>
            <c:strRef>
              <c:f>SNI!$A$6</c:f>
              <c:strCache>
                <c:ptCount val="1"/>
                <c:pt idx="0">
                  <c:v>Nivel 2</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layout>
                <c:manualLayout>
                  <c:x val="0.0"/>
                  <c:y val="0.144936446860918"/>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SNI!$B$6</c:f>
              <c:numCache>
                <c:formatCode>General</c:formatCode>
                <c:ptCount val="1"/>
                <c:pt idx="0">
                  <c:v>31.0</c:v>
                </c:pt>
              </c:numCache>
            </c:numRef>
          </c:val>
        </c:ser>
        <c:ser>
          <c:idx val="3"/>
          <c:order val="3"/>
          <c:tx>
            <c:strRef>
              <c:f>SNI!$A$7</c:f>
              <c:strCache>
                <c:ptCount val="1"/>
                <c:pt idx="0">
                  <c:v>Nivel 3</c:v>
                </c:pt>
              </c:strCache>
            </c:strRef>
          </c:tx>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accent6">
                        <a:lumMod val="20000"/>
                        <a:lumOff val="80000"/>
                      </a:schemeClr>
                    </a:solidFill>
                    <a:latin typeface="Candara" panose="020E05020303030202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SNI!$B$7</c:f>
              <c:numCache>
                <c:formatCode>General</c:formatCode>
                <c:ptCount val="1"/>
                <c:pt idx="0">
                  <c:v>11.0</c:v>
                </c:pt>
              </c:numCache>
            </c:numRef>
          </c:val>
        </c:ser>
        <c:dLbls>
          <c:dLblPos val="inEnd"/>
          <c:showLegendKey val="0"/>
          <c:showVal val="1"/>
          <c:showCatName val="0"/>
          <c:showSerName val="0"/>
          <c:showPercent val="0"/>
          <c:showBubbleSize val="0"/>
        </c:dLbls>
        <c:gapWidth val="65"/>
        <c:axId val="2118799352"/>
        <c:axId val="2118803096"/>
      </c:barChart>
      <c:catAx>
        <c:axId val="21187993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2118803096"/>
        <c:crosses val="autoZero"/>
        <c:auto val="1"/>
        <c:lblAlgn val="ctr"/>
        <c:lblOffset val="100"/>
        <c:noMultiLvlLbl val="0"/>
      </c:catAx>
      <c:valAx>
        <c:axId val="21188030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118799352"/>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rgbClr val="002060"/>
              </a:solidFill>
              <a:latin typeface="Candara" panose="020E0502030303020204" pitchFamily="34" charset="0"/>
              <a:ea typeface="+mn-ea"/>
              <a:cs typeface="+mn-cs"/>
            </a:defRPr>
          </a:pPr>
          <a:endParaRPr lang="es-E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53779454124849"/>
          <c:y val="0.119248837453727"/>
          <c:w val="0.913161630482221"/>
          <c:h val="0.591796912467311"/>
        </c:manualLayout>
      </c:layout>
      <c:lineChart>
        <c:grouping val="stacked"/>
        <c:varyColors val="0"/>
        <c:ser>
          <c:idx val="1"/>
          <c:order val="0"/>
          <c:tx>
            <c:strRef>
              <c:f>'Resumen Indicarores'!$K$2</c:f>
              <c:strCache>
                <c:ptCount val="1"/>
                <c:pt idx="0">
                  <c:v>Pub. Arb/Inv</c:v>
                </c:pt>
              </c:strCache>
            </c:strRef>
          </c:tx>
          <c:spPr>
            <a:ln w="25400" cap="rnd">
              <a:solidFill>
                <a:schemeClr val="lt1"/>
              </a:solidFill>
              <a:round/>
            </a:ln>
            <a:effectLst>
              <a:outerShdw dist="25400" dir="2700000" algn="tl" rotWithShape="0">
                <a:schemeClr val="accent2"/>
              </a:outerShdw>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spPr>
              <a:solidFill>
                <a:schemeClr val="accent2">
                  <a:lumMod val="75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'Resumen Indicarores'!$A$3:$A$26</c:f>
              <c:numCache>
                <c:formatCode>General</c:formatCode>
                <c:ptCount val="24"/>
                <c:pt idx="0">
                  <c:v>1994.0</c:v>
                </c:pt>
                <c:pt idx="1">
                  <c:v>1995.0</c:v>
                </c:pt>
                <c:pt idx="2">
                  <c:v>1996.0</c:v>
                </c:pt>
                <c:pt idx="3">
                  <c:v>1997.0</c:v>
                </c:pt>
                <c:pt idx="4">
                  <c:v>1998.0</c:v>
                </c:pt>
                <c:pt idx="5">
                  <c:v>1999.0</c:v>
                </c:pt>
                <c:pt idx="6">
                  <c:v>2000.0</c:v>
                </c:pt>
                <c:pt idx="7">
                  <c:v>2001.0</c:v>
                </c:pt>
                <c:pt idx="8">
                  <c:v>2002.0</c:v>
                </c:pt>
                <c:pt idx="9">
                  <c:v>2003.0</c:v>
                </c:pt>
                <c:pt idx="10">
                  <c:v>2004.0</c:v>
                </c:pt>
                <c:pt idx="11">
                  <c:v>2005.0</c:v>
                </c:pt>
                <c:pt idx="12">
                  <c:v>2006.0</c:v>
                </c:pt>
                <c:pt idx="13">
                  <c:v>2007.0</c:v>
                </c:pt>
                <c:pt idx="14">
                  <c:v>2008.0</c:v>
                </c:pt>
                <c:pt idx="15">
                  <c:v>2009.0</c:v>
                </c:pt>
                <c:pt idx="16">
                  <c:v>2010.0</c:v>
                </c:pt>
                <c:pt idx="17">
                  <c:v>2011.0</c:v>
                </c:pt>
                <c:pt idx="18">
                  <c:v>2012.0</c:v>
                </c:pt>
                <c:pt idx="19">
                  <c:v>2013.0</c:v>
                </c:pt>
                <c:pt idx="20">
                  <c:v>2014.0</c:v>
                </c:pt>
                <c:pt idx="21">
                  <c:v>2015.0</c:v>
                </c:pt>
                <c:pt idx="22">
                  <c:v>2016.0</c:v>
                </c:pt>
                <c:pt idx="23">
                  <c:v>2017.0</c:v>
                </c:pt>
              </c:numCache>
            </c:numRef>
          </c:cat>
          <c:val>
            <c:numRef>
              <c:f>'Resumen Indicarores'!$K$3:$K$26</c:f>
              <c:numCache>
                <c:formatCode>0.00</c:formatCode>
                <c:ptCount val="24"/>
                <c:pt idx="0">
                  <c:v>1.224489795918367</c:v>
                </c:pt>
                <c:pt idx="1">
                  <c:v>1.129032258064516</c:v>
                </c:pt>
                <c:pt idx="2">
                  <c:v>0.793478260869565</c:v>
                </c:pt>
                <c:pt idx="3">
                  <c:v>0.682692307692308</c:v>
                </c:pt>
                <c:pt idx="4">
                  <c:v>0.8125</c:v>
                </c:pt>
                <c:pt idx="5">
                  <c:v>0.974137931034483</c:v>
                </c:pt>
                <c:pt idx="6">
                  <c:v>1.106194690265486</c:v>
                </c:pt>
                <c:pt idx="7">
                  <c:v>1.008849557522124</c:v>
                </c:pt>
                <c:pt idx="8">
                  <c:v>1.108333333333334</c:v>
                </c:pt>
                <c:pt idx="9">
                  <c:v>1.272727272727272</c:v>
                </c:pt>
                <c:pt idx="10">
                  <c:v>1.142857142857143</c:v>
                </c:pt>
                <c:pt idx="11">
                  <c:v>1.188524590163934</c:v>
                </c:pt>
                <c:pt idx="12">
                  <c:v>1.3</c:v>
                </c:pt>
                <c:pt idx="13">
                  <c:v>1.367521367521367</c:v>
                </c:pt>
                <c:pt idx="14">
                  <c:v>1.537190082644628</c:v>
                </c:pt>
                <c:pt idx="15">
                  <c:v>1.851239669421488</c:v>
                </c:pt>
                <c:pt idx="16">
                  <c:v>1.923076923076923</c:v>
                </c:pt>
                <c:pt idx="17">
                  <c:v>1.68503937007874</c:v>
                </c:pt>
                <c:pt idx="18">
                  <c:v>2.511627906976744</c:v>
                </c:pt>
                <c:pt idx="19">
                  <c:v>2.065693430656934</c:v>
                </c:pt>
                <c:pt idx="20">
                  <c:v>1.965986394557823</c:v>
                </c:pt>
                <c:pt idx="21">
                  <c:v>1.875816993464052</c:v>
                </c:pt>
                <c:pt idx="22">
                  <c:v>2.1</c:v>
                </c:pt>
                <c:pt idx="23">
                  <c:v>1.872727272727273</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marker val="1"/>
        <c:smooth val="0"/>
        <c:axId val="2117789848"/>
        <c:axId val="2117793400"/>
      </c:lineChart>
      <c:catAx>
        <c:axId val="2117789848"/>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200" b="1" i="0" u="none" strike="noStrike" kern="1200" spc="30" baseline="0">
                <a:solidFill>
                  <a:schemeClr val="bg2"/>
                </a:solidFill>
                <a:latin typeface="+mn-lt"/>
                <a:ea typeface="+mn-ea"/>
                <a:cs typeface="+mn-cs"/>
              </a:defRPr>
            </a:pPr>
            <a:endParaRPr lang="es-ES"/>
          </a:p>
        </c:txPr>
        <c:crossAx val="2117793400"/>
        <c:crosses val="autoZero"/>
        <c:auto val="1"/>
        <c:lblAlgn val="ctr"/>
        <c:lblOffset val="100"/>
        <c:noMultiLvlLbl val="0"/>
      </c:catAx>
      <c:valAx>
        <c:axId val="2117793400"/>
        <c:scaling>
          <c:orientation val="minMax"/>
        </c:scaling>
        <c:delete val="1"/>
        <c:axPos val="l"/>
        <c:numFmt formatCode="0.00" sourceLinked="1"/>
        <c:majorTickMark val="none"/>
        <c:minorTickMark val="none"/>
        <c:tickLblPos val="nextTo"/>
        <c:crossAx val="2117789848"/>
        <c:crosses val="autoZero"/>
        <c:crossBetween val="between"/>
      </c:valAx>
      <c:spPr>
        <a:solidFill>
          <a:schemeClr val="bg2">
            <a:lumMod val="60000"/>
            <a:lumOff val="40000"/>
          </a:schemeClr>
        </a:solid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legend>
    <c:plotVisOnly val="1"/>
    <c:dispBlanksAs val="zero"/>
    <c:showDLblsOverMax val="0"/>
  </c:chart>
  <c:spPr>
    <a:noFill/>
    <a:ln w="9525" cap="flat" cmpd="sng" algn="ctr">
      <a:solidFill>
        <a:schemeClr val="lt1">
          <a:lumMod val="85000"/>
        </a:schemeClr>
      </a:solidFill>
      <a:round/>
    </a:ln>
    <a:effectLst/>
  </c:spPr>
  <c:txPr>
    <a:bodyPr/>
    <a:lstStyle/>
    <a:p>
      <a:pPr>
        <a:defRPr/>
      </a:pPr>
      <a:endParaRPr lang="es-E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'Pub 2017 vs antig'!$G$1</c:f>
              <c:strCache>
                <c:ptCount val="1"/>
                <c:pt idx="0">
                  <c:v>Porcentaje</c:v>
                </c:pt>
              </c:strCache>
            </c:strRef>
          </c:tx>
          <c:dPt>
            <c:idx val="0"/>
            <c:bubble3D val="0"/>
            <c:spPr>
              <a:solidFill>
                <a:srgbClr val="FF0000"/>
              </a:solidFill>
              <a:ln w="19050">
                <a:solidFill>
                  <a:schemeClr val="lt1"/>
                </a:solidFill>
              </a:ln>
              <a:effectLst/>
            </c:spPr>
          </c:dPt>
          <c:dPt>
            <c:idx val="1"/>
            <c:bubble3D val="0"/>
            <c:spPr>
              <a:solidFill>
                <a:srgbClr val="FF6600"/>
              </a:solidFill>
              <a:ln w="19050">
                <a:solidFill>
                  <a:schemeClr val="lt1"/>
                </a:solidFill>
              </a:ln>
              <a:effectLst/>
            </c:spPr>
          </c:dPt>
          <c:dPt>
            <c:idx val="2"/>
            <c:bubble3D val="0"/>
            <c:spPr>
              <a:solidFill>
                <a:schemeClr val="accent6">
                  <a:lumMod val="40000"/>
                  <a:lumOff val="60000"/>
                </a:schemeClr>
              </a:solidFill>
              <a:ln w="19050">
                <a:solidFill>
                  <a:schemeClr val="lt1"/>
                </a:solidFill>
              </a:ln>
              <a:effectLst/>
            </c:spPr>
          </c:dPt>
          <c:dPt>
            <c:idx val="3"/>
            <c:bubble3D val="0"/>
            <c:spPr>
              <a:solidFill>
                <a:schemeClr val="accent6">
                  <a:lumMod val="60000"/>
                  <a:lumOff val="40000"/>
                </a:schemeClr>
              </a:solidFill>
              <a:ln w="19050">
                <a:solidFill>
                  <a:schemeClr val="lt1"/>
                </a:solidFill>
              </a:ln>
              <a:effectLst/>
            </c:spPr>
          </c:dPt>
          <c:dPt>
            <c:idx val="4"/>
            <c:bubble3D val="0"/>
            <c:spPr>
              <a:solidFill>
                <a:schemeClr val="accent6">
                  <a:lumMod val="75000"/>
                </a:schemeClr>
              </a:solidFill>
              <a:ln w="19050">
                <a:solidFill>
                  <a:schemeClr val="lt1"/>
                </a:solidFill>
              </a:ln>
              <a:effectLst/>
            </c:spPr>
          </c:dPt>
          <c:dPt>
            <c:idx val="5"/>
            <c:bubble3D val="0"/>
            <c:spPr>
              <a:solidFill>
                <a:schemeClr val="accent1">
                  <a:lumMod val="60000"/>
                  <a:lumOff val="40000"/>
                </a:schemeClr>
              </a:solidFill>
              <a:ln w="19050">
                <a:solidFill>
                  <a:schemeClr val="lt1"/>
                </a:solidFill>
              </a:ln>
              <a:effectLst/>
            </c:spPr>
          </c:dPt>
          <c:dPt>
            <c:idx val="6"/>
            <c:bubble3D val="0"/>
            <c:spPr>
              <a:solidFill>
                <a:schemeClr val="accent1">
                  <a:lumMod val="75000"/>
                </a:schemeClr>
              </a:solidFill>
              <a:ln w="19050">
                <a:solidFill>
                  <a:schemeClr val="lt1"/>
                </a:solidFill>
              </a:ln>
              <a:effectLst/>
            </c:spPr>
          </c:dPt>
          <c:dLbls>
            <c:dLbl>
              <c:idx val="0"/>
              <c:layout>
                <c:manualLayout>
                  <c:x val="-0.167274294012622"/>
                  <c:y val="0.192267869266439"/>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98673644066416"/>
                  <c:y val="-0.0295189858515191"/>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950480889763"/>
                  <c:y val="-0.173141350142633"/>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15143914782728"/>
                  <c:y val="-0.17893281054203"/>
                </c:manualLayout>
              </c:layout>
              <c:tx>
                <c:rich>
                  <a:bodyPr/>
                  <a:lstStyle/>
                  <a:p>
                    <a:r>
                      <a:rPr lang="es-ES" dirty="0"/>
                      <a:t>3  
19%</a:t>
                    </a:r>
                  </a:p>
                </c:rich>
              </c:tx>
              <c:showLegendKey val="0"/>
              <c:showVal val="0"/>
              <c:showCatName val="1"/>
              <c:showSerName val="0"/>
              <c:showPercent val="1"/>
              <c:showBubbleSize val="0"/>
              <c:extLst>
                <c:ext xmlns:c15="http://schemas.microsoft.com/office/drawing/2012/chart" uri="{CE6537A1-D6FC-4f65-9D91-7224C49458BB}">
                  <c15:layout>
                    <c:manualLayout>
                      <c:w val="0.22903626527434026"/>
                      <c:h val="9.9190803643644479E-2"/>
                    </c:manualLayout>
                  </c15:layout>
                </c:ext>
              </c:extLst>
            </c:dLbl>
            <c:dLbl>
              <c:idx val="4"/>
              <c:layout>
                <c:manualLayout>
                  <c:x val="0.150187583536168"/>
                  <c:y val="-0.00947463321600337"/>
                </c:manualLayout>
              </c:layout>
              <c:tx>
                <c:rich>
                  <a:bodyPr/>
                  <a:lstStyle/>
                  <a:p>
                    <a:r>
                      <a:rPr lang="es-ES" dirty="0"/>
                      <a:t>4 
10%</a:t>
                    </a:r>
                  </a:p>
                </c:rich>
              </c:tx>
              <c:showLegendKey val="0"/>
              <c:showVal val="0"/>
              <c:showCatName val="1"/>
              <c:showSerName val="0"/>
              <c:showPercent val="1"/>
              <c:showBubbleSize val="0"/>
              <c:extLst>
                <c:ext xmlns:c15="http://schemas.microsoft.com/office/drawing/2012/chart" uri="{CE6537A1-D6FC-4f65-9D91-7224C49458BB}">
                  <c15:layout>
                    <c:manualLayout>
                      <c:w val="0.2457237891558951"/>
                      <c:h val="9.8668746782362135E-2"/>
                    </c:manualLayout>
                  </c15:layout>
                </c:ext>
              </c:extLst>
            </c:dLbl>
            <c:dLbl>
              <c:idx val="5"/>
              <c:layout>
                <c:manualLayout>
                  <c:x val="0.0984565222989994"/>
                  <c:y val="0.0695991408999405"/>
                </c:manualLayout>
              </c:layout>
              <c:tx>
                <c:rich>
                  <a:bodyPr/>
                  <a:lstStyle/>
                  <a:p>
                    <a:r>
                      <a:rPr lang="es-ES" dirty="0"/>
                      <a:t>5  
7%</a:t>
                    </a:r>
                  </a:p>
                </c:rich>
              </c:tx>
              <c:showLegendKey val="0"/>
              <c:showVal val="0"/>
              <c:showCatName val="1"/>
              <c:showSerName val="0"/>
              <c:showPercent val="1"/>
              <c:showBubbleSize val="0"/>
              <c:extLst>
                <c:ext xmlns:c15="http://schemas.microsoft.com/office/drawing/2012/chart" uri="{CE6537A1-D6FC-4f65-9D91-7224C49458BB}">
                  <c15:layout>
                    <c:manualLayout>
                      <c:w val="0.25907380826113896"/>
                      <c:h val="9.8668746782362135E-2"/>
                    </c:manualLayout>
                  </c15:layout>
                </c:ext>
              </c:extLst>
            </c:dLbl>
            <c:dLbl>
              <c:idx val="6"/>
              <c:layout>
                <c:manualLayout>
                  <c:x val="0.10346264806564"/>
                  <c:y val="0.175428205836086"/>
                </c:manualLayout>
              </c:layout>
              <c:tx>
                <c:rich>
                  <a:bodyPr/>
                  <a:lstStyle/>
                  <a:p>
                    <a:r>
                      <a:rPr lang="es-ES" dirty="0"/>
                      <a:t>6 </a:t>
                    </a:r>
                    <a:r>
                      <a:rPr lang="es-ES" dirty="0" smtClean="0"/>
                      <a:t>ó </a:t>
                    </a:r>
                    <a:r>
                      <a:rPr lang="es-ES" dirty="0"/>
                      <a:t>más 
14%</a:t>
                    </a:r>
                  </a:p>
                </c:rich>
              </c:tx>
              <c:showLegendKey val="0"/>
              <c:showVal val="0"/>
              <c:showCatName val="1"/>
              <c:showSerName val="0"/>
              <c:showPercent val="1"/>
              <c:showBubbleSize val="0"/>
              <c:extLst>
                <c:ext xmlns:c15="http://schemas.microsoft.com/office/drawing/2012/chart" uri="{CE6537A1-D6FC-4f65-9D91-7224C49458BB}">
                  <c15:layout>
                    <c:manualLayout>
                      <c:w val="0.30663325132357028"/>
                      <c:h val="0.10858782714672659"/>
                    </c:manualLayout>
                  </c15:layout>
                </c:ext>
              </c:extLst>
            </c:dLbl>
            <c:spPr>
              <a:solidFill>
                <a:srgbClr val="FFFFFF">
                  <a:alpha val="40000"/>
                </a:srgbClr>
              </a:solidFill>
              <a:ln>
                <a:noFill/>
              </a:ln>
              <a:effectLst/>
            </c:spPr>
            <c:txPr>
              <a:bodyPr rot="0" vert="horz"/>
              <a:lstStyle/>
              <a:p>
                <a:pPr>
                  <a:defRPr/>
                </a:pPr>
                <a:endParaRPr lang="es-E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'Pub 2017 vs antig'!$F$2:$F$8</c:f>
              <c:strCache>
                <c:ptCount val="7"/>
                <c:pt idx="0">
                  <c:v>0 publicaciones</c:v>
                </c:pt>
                <c:pt idx="1">
                  <c:v>1 publicación</c:v>
                </c:pt>
                <c:pt idx="2">
                  <c:v>2 publicaciones</c:v>
                </c:pt>
                <c:pt idx="3">
                  <c:v>3  publicaciones</c:v>
                </c:pt>
                <c:pt idx="4">
                  <c:v>4  publicaciones</c:v>
                </c:pt>
                <c:pt idx="5">
                  <c:v>5  publicaciones</c:v>
                </c:pt>
                <c:pt idx="6">
                  <c:v>6 o más  publicaciones</c:v>
                </c:pt>
              </c:strCache>
            </c:strRef>
          </c:cat>
          <c:val>
            <c:numRef>
              <c:f>'Pub 2017 vs antig'!$G$2:$G$8</c:f>
              <c:numCache>
                <c:formatCode>0%</c:formatCode>
                <c:ptCount val="7"/>
                <c:pt idx="0">
                  <c:v>0.206060606060606</c:v>
                </c:pt>
                <c:pt idx="1">
                  <c:v>0.133333333333333</c:v>
                </c:pt>
                <c:pt idx="2">
                  <c:v>0.157575757575758</c:v>
                </c:pt>
                <c:pt idx="3">
                  <c:v>0.193939393939394</c:v>
                </c:pt>
                <c:pt idx="4">
                  <c:v>0.096969696969697</c:v>
                </c:pt>
                <c:pt idx="5">
                  <c:v>0.0727272727272727</c:v>
                </c:pt>
                <c:pt idx="6">
                  <c:v>0.139393939393939</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1800" b="1"/>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dPt>
          <c:dPt>
            <c:idx val="1"/>
            <c:invertIfNegative val="0"/>
            <c:bubble3D val="0"/>
            <c:spPr>
              <a:solidFill>
                <a:srgbClr val="FF6600"/>
              </a:solidFill>
              <a:ln>
                <a:noFill/>
              </a:ln>
              <a:effectLst/>
            </c:spPr>
          </c:dPt>
          <c:dPt>
            <c:idx val="2"/>
            <c:invertIfNegative val="0"/>
            <c:bubble3D val="0"/>
            <c:spPr>
              <a:solidFill>
                <a:srgbClr val="FF6600"/>
              </a:solidFill>
              <a:ln>
                <a:noFill/>
              </a:ln>
              <a:effectLst/>
            </c:spPr>
          </c:dPt>
          <c:dPt>
            <c:idx val="3"/>
            <c:invertIfNegative val="0"/>
            <c:bubble3D val="0"/>
            <c:spPr>
              <a:solidFill>
                <a:srgbClr val="F36208"/>
              </a:solidFill>
              <a:ln>
                <a:noFill/>
              </a:ln>
              <a:effectLst/>
            </c:spPr>
          </c:dPt>
          <c:dPt>
            <c:idx val="4"/>
            <c:invertIfNegative val="0"/>
            <c:bubble3D val="0"/>
            <c:spPr>
              <a:solidFill>
                <a:schemeClr val="accent6">
                  <a:lumMod val="60000"/>
                  <a:lumOff val="40000"/>
                </a:schemeClr>
              </a:solidFill>
              <a:ln>
                <a:noFill/>
              </a:ln>
              <a:effectLst/>
            </c:spPr>
          </c:dPt>
          <c:dPt>
            <c:idx val="5"/>
            <c:invertIfNegative val="0"/>
            <c:bubble3D val="0"/>
            <c:spPr>
              <a:solidFill>
                <a:schemeClr val="accent6">
                  <a:lumMod val="75000"/>
                </a:schemeClr>
              </a:solidFill>
              <a:ln>
                <a:noFill/>
              </a:ln>
              <a:effectLst/>
            </c:spPr>
          </c:dPt>
          <c:dPt>
            <c:idx val="6"/>
            <c:invertIfNegative val="0"/>
            <c:bubble3D val="0"/>
            <c:spPr>
              <a:solidFill>
                <a:schemeClr val="accent1">
                  <a:lumMod val="75000"/>
                </a:schemeClr>
              </a:solidFill>
              <a:ln>
                <a:noFill/>
              </a:ln>
              <a:effectLst/>
            </c:spPr>
          </c:dPt>
          <c:dLbls>
            <c:dLbl>
              <c:idx val="2"/>
              <c:layout>
                <c:manualLayout>
                  <c:x val="-5.75834135233149E-17"/>
                  <c:y val="-0.021371320809328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66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'Pub 2010-2017 vs antig'!$N$3:$N$9</c:f>
              <c:strCache>
                <c:ptCount val="7"/>
                <c:pt idx="0">
                  <c:v>0</c:v>
                </c:pt>
                <c:pt idx="1">
                  <c:v>1-5</c:v>
                </c:pt>
                <c:pt idx="2">
                  <c:v>6-10</c:v>
                </c:pt>
                <c:pt idx="3">
                  <c:v>11-15</c:v>
                </c:pt>
                <c:pt idx="4">
                  <c:v>16-20</c:v>
                </c:pt>
                <c:pt idx="5">
                  <c:v>21-25</c:v>
                </c:pt>
                <c:pt idx="6">
                  <c:v>26 o más</c:v>
                </c:pt>
              </c:strCache>
            </c:strRef>
          </c:cat>
          <c:val>
            <c:numRef>
              <c:f>'Pub 2010-2017 vs antig'!$O$3:$O$9</c:f>
              <c:numCache>
                <c:formatCode>General</c:formatCode>
                <c:ptCount val="7"/>
                <c:pt idx="0">
                  <c:v>19.0</c:v>
                </c:pt>
                <c:pt idx="1">
                  <c:v>28.0</c:v>
                </c:pt>
                <c:pt idx="2">
                  <c:v>10.0</c:v>
                </c:pt>
                <c:pt idx="3">
                  <c:v>20.0</c:v>
                </c:pt>
                <c:pt idx="4">
                  <c:v>24.0</c:v>
                </c:pt>
                <c:pt idx="5">
                  <c:v>21.0</c:v>
                </c:pt>
                <c:pt idx="6">
                  <c:v>43.0</c:v>
                </c:pt>
              </c:numCache>
            </c:numRef>
          </c:val>
        </c:ser>
        <c:dLbls>
          <c:showLegendKey val="0"/>
          <c:showVal val="0"/>
          <c:showCatName val="0"/>
          <c:showSerName val="0"/>
          <c:showPercent val="0"/>
          <c:showBubbleSize val="0"/>
        </c:dLbls>
        <c:gapWidth val="247"/>
        <c:overlap val="-27"/>
        <c:axId val="2118912104"/>
        <c:axId val="2118919144"/>
      </c:barChart>
      <c:lineChart>
        <c:grouping val="standard"/>
        <c:varyColors val="0"/>
        <c:ser>
          <c:idx val="1"/>
          <c:order val="1"/>
          <c:spPr>
            <a:ln w="22225" cap="rnd">
              <a:solidFill>
                <a:schemeClr val="accent2"/>
              </a:solidFill>
              <a:round/>
            </a:ln>
            <a:effectLst/>
          </c:spPr>
          <c:marker>
            <c:symbol val="none"/>
          </c:marker>
          <c:dLbls>
            <c:dLbl>
              <c:idx val="0"/>
              <c:layout>
                <c:manualLayout>
                  <c:x val="0.00785237437252106"/>
                  <c:y val="-0.0403680504176195"/>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942284924702531"/>
                  <c:y val="0.004749182402072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942284924702531"/>
                  <c:y val="0.0189967296082915"/>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628189949801676"/>
                  <c:y val="0.0308696856134738"/>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942284924702531"/>
                  <c:y val="0.0237459120103644"/>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785237437252109"/>
                  <c:y val="0.0189967296082915"/>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0471142462351266"/>
                  <c:y val="0.0094983648041456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2">
                        <a:lumMod val="7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'Pub 2010-2017 vs antig'!$N$3:$N$9</c:f>
              <c:strCache>
                <c:ptCount val="7"/>
                <c:pt idx="0">
                  <c:v>0</c:v>
                </c:pt>
                <c:pt idx="1">
                  <c:v>1-5</c:v>
                </c:pt>
                <c:pt idx="2">
                  <c:v>6-10</c:v>
                </c:pt>
                <c:pt idx="3">
                  <c:v>11-15</c:v>
                </c:pt>
                <c:pt idx="4">
                  <c:v>16-20</c:v>
                </c:pt>
                <c:pt idx="5">
                  <c:v>21-25</c:v>
                </c:pt>
                <c:pt idx="6">
                  <c:v>26 o más</c:v>
                </c:pt>
              </c:strCache>
            </c:strRef>
          </c:cat>
          <c:val>
            <c:numRef>
              <c:f>'Pub 2010-2017 vs antig'!$P$3:$P$9</c:f>
              <c:numCache>
                <c:formatCode>General</c:formatCode>
                <c:ptCount val="7"/>
                <c:pt idx="0">
                  <c:v>1.1</c:v>
                </c:pt>
                <c:pt idx="1">
                  <c:v>5.7</c:v>
                </c:pt>
                <c:pt idx="2">
                  <c:v>12.8</c:v>
                </c:pt>
                <c:pt idx="3">
                  <c:v>18.1</c:v>
                </c:pt>
                <c:pt idx="4">
                  <c:v>17.2</c:v>
                </c:pt>
                <c:pt idx="5">
                  <c:v>17.4</c:v>
                </c:pt>
                <c:pt idx="6">
                  <c:v>22.8</c:v>
                </c:pt>
              </c:numCache>
            </c:numRef>
          </c:val>
          <c:smooth val="0"/>
        </c:ser>
        <c:dLbls>
          <c:showLegendKey val="0"/>
          <c:showVal val="0"/>
          <c:showCatName val="0"/>
          <c:showSerName val="0"/>
          <c:showPercent val="0"/>
          <c:showBubbleSize val="0"/>
        </c:dLbls>
        <c:marker val="1"/>
        <c:smooth val="0"/>
        <c:axId val="2118932488"/>
        <c:axId val="2118926200"/>
      </c:lineChart>
      <c:catAx>
        <c:axId val="211891210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accent1">
                        <a:lumMod val="75000"/>
                      </a:schemeClr>
                    </a:solidFill>
                    <a:latin typeface="+mn-lt"/>
                    <a:ea typeface="+mn-ea"/>
                    <a:cs typeface="+mn-cs"/>
                  </a:defRPr>
                </a:pPr>
                <a:r>
                  <a:rPr lang="es-MX" sz="2000" b="0">
                    <a:solidFill>
                      <a:schemeClr val="accent1">
                        <a:lumMod val="75000"/>
                      </a:schemeClr>
                    </a:solidFill>
                  </a:rPr>
                  <a:t>Rango de publicaciones</a:t>
                </a:r>
              </a:p>
            </c:rich>
          </c:tx>
          <c:layout/>
          <c:overlay val="0"/>
          <c:spPr>
            <a:noFill/>
            <a:ln>
              <a:noFill/>
            </a:ln>
            <a:effectLst/>
          </c:sp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s-ES"/>
          </a:p>
        </c:txPr>
        <c:crossAx val="2118919144"/>
        <c:crosses val="autoZero"/>
        <c:auto val="1"/>
        <c:lblAlgn val="ctr"/>
        <c:lblOffset val="100"/>
        <c:noMultiLvlLbl val="0"/>
      </c:catAx>
      <c:valAx>
        <c:axId val="21189191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6600"/>
                    </a:solidFill>
                    <a:latin typeface="+mn-lt"/>
                    <a:ea typeface="+mn-ea"/>
                    <a:cs typeface="+mn-cs"/>
                  </a:defRPr>
                </a:pPr>
                <a:r>
                  <a:rPr lang="es-MX" sz="2000" b="0">
                    <a:solidFill>
                      <a:srgbClr val="006600"/>
                    </a:solidFill>
                  </a:rPr>
                  <a:t>Número</a:t>
                </a:r>
                <a:r>
                  <a:rPr lang="es-MX" sz="2000" b="0" baseline="0">
                    <a:solidFill>
                      <a:srgbClr val="006600"/>
                    </a:solidFill>
                  </a:rPr>
                  <a:t> de investigadores</a:t>
                </a:r>
                <a:endParaRPr lang="es-MX" sz="2000" b="0">
                  <a:solidFill>
                    <a:srgbClr val="006600"/>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s-ES"/>
          </a:p>
        </c:txPr>
        <c:crossAx val="2118912104"/>
        <c:crosses val="autoZero"/>
        <c:crossBetween val="between"/>
        <c:majorUnit val="10.0"/>
      </c:valAx>
      <c:valAx>
        <c:axId val="2118926200"/>
        <c:scaling>
          <c:orientation val="minMax"/>
          <c:max val="60.0"/>
        </c:scaling>
        <c:delete val="0"/>
        <c:axPos val="r"/>
        <c:title>
          <c:tx>
            <c:rich>
              <a:bodyPr rot="-5400000" spcFirstLastPara="1" vertOverflow="ellipsis" vert="horz" wrap="square" anchor="ctr" anchorCtr="1"/>
              <a:lstStyle/>
              <a:p>
                <a:pPr>
                  <a:defRPr sz="2000" b="0" i="0" u="none" strike="noStrike" kern="1200" baseline="0">
                    <a:solidFill>
                      <a:schemeClr val="accent2">
                        <a:lumMod val="75000"/>
                      </a:schemeClr>
                    </a:solidFill>
                    <a:latin typeface="+mn-lt"/>
                    <a:ea typeface="+mn-ea"/>
                    <a:cs typeface="+mn-cs"/>
                  </a:defRPr>
                </a:pPr>
                <a:r>
                  <a:rPr lang="es-MX" sz="2000" b="0">
                    <a:solidFill>
                      <a:schemeClr val="accent2">
                        <a:lumMod val="75000"/>
                      </a:schemeClr>
                    </a:solidFill>
                  </a:rPr>
                  <a:t>Promedio de antigüedad (años)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Arial" panose="020B0604020202020204" pitchFamily="34" charset="0"/>
              </a:defRPr>
            </a:pPr>
            <a:endParaRPr lang="es-ES"/>
          </a:p>
        </c:txPr>
        <c:crossAx val="2118932488"/>
        <c:crosses val="max"/>
        <c:crossBetween val="between"/>
      </c:valAx>
      <c:catAx>
        <c:axId val="2118932488"/>
        <c:scaling>
          <c:orientation val="minMax"/>
        </c:scaling>
        <c:delete val="1"/>
        <c:axPos val="b"/>
        <c:numFmt formatCode="General" sourceLinked="1"/>
        <c:majorTickMark val="out"/>
        <c:minorTickMark val="none"/>
        <c:tickLblPos val="nextTo"/>
        <c:crossAx val="2118926200"/>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Hoja1!$C$1</c:f>
              <c:strCache>
                <c:ptCount val="1"/>
                <c:pt idx="0">
                  <c:v>Antigüedad</c:v>
                </c:pt>
              </c:strCache>
            </c:strRef>
          </c:tx>
          <c:spPr>
            <a:ln w="25400" cap="flat" cmpd="sng" algn="ctr">
              <a:no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marker>
          <c:trendline>
            <c:trendlineType val="linear"/>
            <c:dispRSqr val="0"/>
            <c:dispEq val="0"/>
          </c:trendline>
          <c:xVal>
            <c:numRef>
              <c:f>Hoja1!$C$2:$C$166</c:f>
              <c:numCache>
                <c:formatCode>0.0</c:formatCode>
                <c:ptCount val="165"/>
                <c:pt idx="0">
                  <c:v>0.0657534246575343</c:v>
                </c:pt>
                <c:pt idx="1">
                  <c:v>0.0657534246575343</c:v>
                </c:pt>
                <c:pt idx="2">
                  <c:v>0.0657534246575343</c:v>
                </c:pt>
                <c:pt idx="3">
                  <c:v>0.115068493150685</c:v>
                </c:pt>
                <c:pt idx="4">
                  <c:v>0.164383561643836</c:v>
                </c:pt>
                <c:pt idx="5">
                  <c:v>0.205479452054795</c:v>
                </c:pt>
                <c:pt idx="6">
                  <c:v>0.912328767123288</c:v>
                </c:pt>
                <c:pt idx="7">
                  <c:v>1.073972602739726</c:v>
                </c:pt>
                <c:pt idx="8">
                  <c:v>1.073972602739726</c:v>
                </c:pt>
                <c:pt idx="9">
                  <c:v>1.12054794520548</c:v>
                </c:pt>
                <c:pt idx="10">
                  <c:v>1.13972602739726</c:v>
                </c:pt>
                <c:pt idx="11">
                  <c:v>1.13972602739726</c:v>
                </c:pt>
                <c:pt idx="12">
                  <c:v>1.205479452054794</c:v>
                </c:pt>
                <c:pt idx="13">
                  <c:v>1.213698630136986</c:v>
                </c:pt>
                <c:pt idx="14">
                  <c:v>1.783561643835616</c:v>
                </c:pt>
                <c:pt idx="15">
                  <c:v>1.945205479452055</c:v>
                </c:pt>
                <c:pt idx="16">
                  <c:v>2.117808219178082</c:v>
                </c:pt>
                <c:pt idx="17">
                  <c:v>2.202739726027397</c:v>
                </c:pt>
                <c:pt idx="18">
                  <c:v>2.202739726027397</c:v>
                </c:pt>
                <c:pt idx="19">
                  <c:v>2.202739726027397</c:v>
                </c:pt>
                <c:pt idx="20">
                  <c:v>2.202739726027397</c:v>
                </c:pt>
                <c:pt idx="21">
                  <c:v>2.419178082191781</c:v>
                </c:pt>
                <c:pt idx="22">
                  <c:v>2.668493150684932</c:v>
                </c:pt>
                <c:pt idx="23">
                  <c:v>2.753424657534247</c:v>
                </c:pt>
                <c:pt idx="24">
                  <c:v>3.249315068493151</c:v>
                </c:pt>
                <c:pt idx="25">
                  <c:v>3.249315068493151</c:v>
                </c:pt>
                <c:pt idx="26">
                  <c:v>3.249315068493151</c:v>
                </c:pt>
                <c:pt idx="27">
                  <c:v>3.249315068493151</c:v>
                </c:pt>
                <c:pt idx="28">
                  <c:v>3.249315068493151</c:v>
                </c:pt>
                <c:pt idx="29">
                  <c:v>3.249315068493151</c:v>
                </c:pt>
                <c:pt idx="30">
                  <c:v>3.249315068493151</c:v>
                </c:pt>
                <c:pt idx="31">
                  <c:v>3.249315068493151</c:v>
                </c:pt>
                <c:pt idx="32">
                  <c:v>3.712328767123288</c:v>
                </c:pt>
                <c:pt idx="33">
                  <c:v>3.915068493150682</c:v>
                </c:pt>
                <c:pt idx="34">
                  <c:v>3.915068493150682</c:v>
                </c:pt>
                <c:pt idx="35">
                  <c:v>4.668493150684932</c:v>
                </c:pt>
                <c:pt idx="36">
                  <c:v>4.753424657534246</c:v>
                </c:pt>
                <c:pt idx="37">
                  <c:v>4.83013698630137</c:v>
                </c:pt>
                <c:pt idx="38">
                  <c:v>4.873972602739726</c:v>
                </c:pt>
                <c:pt idx="39">
                  <c:v>4.91506849315069</c:v>
                </c:pt>
                <c:pt idx="40">
                  <c:v>4.91506849315069</c:v>
                </c:pt>
                <c:pt idx="41">
                  <c:v>4.91506849315069</c:v>
                </c:pt>
                <c:pt idx="42">
                  <c:v>4.91506849315069</c:v>
                </c:pt>
                <c:pt idx="43">
                  <c:v>5.419178082191781</c:v>
                </c:pt>
                <c:pt idx="44">
                  <c:v>5.5013698630137</c:v>
                </c:pt>
                <c:pt idx="45">
                  <c:v>5.5013698630137</c:v>
                </c:pt>
                <c:pt idx="46">
                  <c:v>5.832876712328767</c:v>
                </c:pt>
                <c:pt idx="47">
                  <c:v>5.832876712328767</c:v>
                </c:pt>
                <c:pt idx="48">
                  <c:v>6.002739726027396</c:v>
                </c:pt>
                <c:pt idx="49">
                  <c:v>6.002739726027396</c:v>
                </c:pt>
                <c:pt idx="50">
                  <c:v>6.16986301369863</c:v>
                </c:pt>
                <c:pt idx="51">
                  <c:v>6.252054794520548</c:v>
                </c:pt>
                <c:pt idx="52">
                  <c:v>6.295890410958904</c:v>
                </c:pt>
                <c:pt idx="53">
                  <c:v>6.463013698630137</c:v>
                </c:pt>
                <c:pt idx="54">
                  <c:v>6.715068493150688</c:v>
                </c:pt>
                <c:pt idx="55">
                  <c:v>6.715068493150688</c:v>
                </c:pt>
                <c:pt idx="56">
                  <c:v>6.791780821917809</c:v>
                </c:pt>
                <c:pt idx="57">
                  <c:v>6.791780821917809</c:v>
                </c:pt>
                <c:pt idx="58">
                  <c:v>8.58904109589041</c:v>
                </c:pt>
                <c:pt idx="59">
                  <c:v>8.58904109589041</c:v>
                </c:pt>
                <c:pt idx="60">
                  <c:v>9.210958904109583</c:v>
                </c:pt>
                <c:pt idx="61">
                  <c:v>9.33698630136987</c:v>
                </c:pt>
                <c:pt idx="62">
                  <c:v>9.58904109589041</c:v>
                </c:pt>
                <c:pt idx="63">
                  <c:v>9.67123287671233</c:v>
                </c:pt>
                <c:pt idx="64">
                  <c:v>9.88219178082192</c:v>
                </c:pt>
                <c:pt idx="65">
                  <c:v>9.92054794520548</c:v>
                </c:pt>
                <c:pt idx="66">
                  <c:v>10.2986301369863</c:v>
                </c:pt>
                <c:pt idx="67">
                  <c:v>10.92054794520548</c:v>
                </c:pt>
                <c:pt idx="68">
                  <c:v>13.83835616438356</c:v>
                </c:pt>
                <c:pt idx="69">
                  <c:v>14.17534246575342</c:v>
                </c:pt>
                <c:pt idx="70">
                  <c:v>14.17534246575342</c:v>
                </c:pt>
                <c:pt idx="71">
                  <c:v>14.25753424657535</c:v>
                </c:pt>
                <c:pt idx="72">
                  <c:v>14.3013698630137</c:v>
                </c:pt>
                <c:pt idx="73">
                  <c:v>15.04931506849315</c:v>
                </c:pt>
                <c:pt idx="74">
                  <c:v>15.2164383561644</c:v>
                </c:pt>
                <c:pt idx="75">
                  <c:v>15.34246575342466</c:v>
                </c:pt>
                <c:pt idx="76">
                  <c:v>15.67671232876712</c:v>
                </c:pt>
                <c:pt idx="77">
                  <c:v>15.72054794520548</c:v>
                </c:pt>
                <c:pt idx="78">
                  <c:v>15.92328767123288</c:v>
                </c:pt>
                <c:pt idx="79">
                  <c:v>17.42739726027397</c:v>
                </c:pt>
                <c:pt idx="80">
                  <c:v>17.8</c:v>
                </c:pt>
                <c:pt idx="81">
                  <c:v>17.84109589041096</c:v>
                </c:pt>
                <c:pt idx="82">
                  <c:v>17.92602739726027</c:v>
                </c:pt>
                <c:pt idx="83">
                  <c:v>17.92602739726027</c:v>
                </c:pt>
                <c:pt idx="84">
                  <c:v>18.30410958904109</c:v>
                </c:pt>
                <c:pt idx="85">
                  <c:v>18.38904109589042</c:v>
                </c:pt>
                <c:pt idx="86">
                  <c:v>18.38904109589042</c:v>
                </c:pt>
                <c:pt idx="87">
                  <c:v>18.88493150684932</c:v>
                </c:pt>
                <c:pt idx="88">
                  <c:v>18.92602739726027</c:v>
                </c:pt>
                <c:pt idx="89">
                  <c:v>19.30410958904109</c:v>
                </c:pt>
                <c:pt idx="90">
                  <c:v>19.43013698630134</c:v>
                </c:pt>
                <c:pt idx="91">
                  <c:v>19.5972602739726</c:v>
                </c:pt>
                <c:pt idx="92">
                  <c:v>19.88493150684932</c:v>
                </c:pt>
                <c:pt idx="93">
                  <c:v>19.92602739726027</c:v>
                </c:pt>
                <c:pt idx="94">
                  <c:v>20.0109589041096</c:v>
                </c:pt>
                <c:pt idx="95">
                  <c:v>20.05205479452055</c:v>
                </c:pt>
                <c:pt idx="96">
                  <c:v>20.0931506849315</c:v>
                </c:pt>
                <c:pt idx="97">
                  <c:v>20.13698630136986</c:v>
                </c:pt>
                <c:pt idx="98">
                  <c:v>20.17808219178082</c:v>
                </c:pt>
                <c:pt idx="99">
                  <c:v>20.21917808219179</c:v>
                </c:pt>
                <c:pt idx="100">
                  <c:v>20.4712328767123</c:v>
                </c:pt>
                <c:pt idx="101">
                  <c:v>20.4712328767123</c:v>
                </c:pt>
                <c:pt idx="102">
                  <c:v>20.72328767123287</c:v>
                </c:pt>
                <c:pt idx="103">
                  <c:v>20.8</c:v>
                </c:pt>
                <c:pt idx="104">
                  <c:v>20.88493150684932</c:v>
                </c:pt>
                <c:pt idx="105">
                  <c:v>20.92602739726027</c:v>
                </c:pt>
                <c:pt idx="106">
                  <c:v>21.0931506849315</c:v>
                </c:pt>
                <c:pt idx="107">
                  <c:v>21.0931506849315</c:v>
                </c:pt>
                <c:pt idx="108">
                  <c:v>21.0931506849315</c:v>
                </c:pt>
                <c:pt idx="109">
                  <c:v>21.0931506849315</c:v>
                </c:pt>
                <c:pt idx="110">
                  <c:v>21.0931506849315</c:v>
                </c:pt>
                <c:pt idx="111">
                  <c:v>21.0931506849315</c:v>
                </c:pt>
                <c:pt idx="112">
                  <c:v>21.0931506849315</c:v>
                </c:pt>
                <c:pt idx="113">
                  <c:v>21.0931506849315</c:v>
                </c:pt>
                <c:pt idx="114">
                  <c:v>21.0931506849315</c:v>
                </c:pt>
                <c:pt idx="115">
                  <c:v>21.0931506849315</c:v>
                </c:pt>
                <c:pt idx="116">
                  <c:v>21.0931506849315</c:v>
                </c:pt>
                <c:pt idx="117">
                  <c:v>21.0931506849315</c:v>
                </c:pt>
                <c:pt idx="118">
                  <c:v>21.0931506849315</c:v>
                </c:pt>
                <c:pt idx="119">
                  <c:v>21.13698630136986</c:v>
                </c:pt>
                <c:pt idx="120">
                  <c:v>21.43013698630134</c:v>
                </c:pt>
                <c:pt idx="121">
                  <c:v>21.43013698630134</c:v>
                </c:pt>
                <c:pt idx="122">
                  <c:v>21.43013698630134</c:v>
                </c:pt>
                <c:pt idx="123">
                  <c:v>21.43013698630134</c:v>
                </c:pt>
                <c:pt idx="124">
                  <c:v>21.43013698630134</c:v>
                </c:pt>
                <c:pt idx="125">
                  <c:v>21.43013698630134</c:v>
                </c:pt>
                <c:pt idx="126">
                  <c:v>21.43013698630134</c:v>
                </c:pt>
                <c:pt idx="127">
                  <c:v>21.63835616438357</c:v>
                </c:pt>
                <c:pt idx="128">
                  <c:v>21.92876712328767</c:v>
                </c:pt>
                <c:pt idx="129">
                  <c:v>22.76712328767121</c:v>
                </c:pt>
                <c:pt idx="130">
                  <c:v>22.84383561643835</c:v>
                </c:pt>
                <c:pt idx="131">
                  <c:v>22.84383561643835</c:v>
                </c:pt>
                <c:pt idx="132">
                  <c:v>22.92876712328767</c:v>
                </c:pt>
                <c:pt idx="133">
                  <c:v>22.92876712328767</c:v>
                </c:pt>
                <c:pt idx="134">
                  <c:v>22.92876712328767</c:v>
                </c:pt>
                <c:pt idx="135">
                  <c:v>22.92876712328767</c:v>
                </c:pt>
                <c:pt idx="136">
                  <c:v>22.92876712328767</c:v>
                </c:pt>
                <c:pt idx="137">
                  <c:v>22.92876712328767</c:v>
                </c:pt>
                <c:pt idx="138">
                  <c:v>22.92876712328767</c:v>
                </c:pt>
                <c:pt idx="139">
                  <c:v>22.92876712328767</c:v>
                </c:pt>
                <c:pt idx="140">
                  <c:v>22.92876712328767</c:v>
                </c:pt>
                <c:pt idx="141">
                  <c:v>23.18082191780822</c:v>
                </c:pt>
                <c:pt idx="142">
                  <c:v>23.34794520547945</c:v>
                </c:pt>
                <c:pt idx="143">
                  <c:v>23.64109589041096</c:v>
                </c:pt>
                <c:pt idx="144">
                  <c:v>23.88767123287671</c:v>
                </c:pt>
                <c:pt idx="145">
                  <c:v>24.5150684931507</c:v>
                </c:pt>
                <c:pt idx="146">
                  <c:v>24.5150684931507</c:v>
                </c:pt>
                <c:pt idx="147">
                  <c:v>24.89041095890411</c:v>
                </c:pt>
                <c:pt idx="148">
                  <c:v>24.92876712328767</c:v>
                </c:pt>
                <c:pt idx="149">
                  <c:v>25.18082191780822</c:v>
                </c:pt>
                <c:pt idx="150">
                  <c:v>25.26301369863013</c:v>
                </c:pt>
                <c:pt idx="151">
                  <c:v>25.26301369863013</c:v>
                </c:pt>
                <c:pt idx="152">
                  <c:v>27.93150684931506</c:v>
                </c:pt>
                <c:pt idx="153">
                  <c:v>28.30958904109589</c:v>
                </c:pt>
                <c:pt idx="154">
                  <c:v>28.35068493150684</c:v>
                </c:pt>
                <c:pt idx="155">
                  <c:v>30.18630136986301</c:v>
                </c:pt>
                <c:pt idx="156">
                  <c:v>30.35342465753424</c:v>
                </c:pt>
                <c:pt idx="157">
                  <c:v>30.93424657534246</c:v>
                </c:pt>
                <c:pt idx="158">
                  <c:v>31.18630136986301</c:v>
                </c:pt>
                <c:pt idx="159">
                  <c:v>31.26849315068493</c:v>
                </c:pt>
                <c:pt idx="160">
                  <c:v>32.84931506849315</c:v>
                </c:pt>
                <c:pt idx="161">
                  <c:v>34.56712328767123</c:v>
                </c:pt>
                <c:pt idx="162">
                  <c:v>34.69041095890411</c:v>
                </c:pt>
                <c:pt idx="163">
                  <c:v>34.93698630136986</c:v>
                </c:pt>
                <c:pt idx="164">
                  <c:v>35.77534246575343</c:v>
                </c:pt>
              </c:numCache>
            </c:numRef>
          </c:xVal>
          <c:yVal>
            <c:numRef>
              <c:f>Hoja1!$B$2:$B$166</c:f>
              <c:numCache>
                <c:formatCode>General</c:formatCode>
                <c:ptCount val="16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1.0</c:v>
                </c:pt>
                <c:pt idx="17">
                  <c:v>0.0</c:v>
                </c:pt>
                <c:pt idx="18">
                  <c:v>1.0</c:v>
                </c:pt>
                <c:pt idx="19">
                  <c:v>1.0</c:v>
                </c:pt>
                <c:pt idx="20">
                  <c:v>1.0</c:v>
                </c:pt>
                <c:pt idx="21">
                  <c:v>3.0</c:v>
                </c:pt>
                <c:pt idx="22">
                  <c:v>3.0</c:v>
                </c:pt>
                <c:pt idx="23">
                  <c:v>0.0</c:v>
                </c:pt>
                <c:pt idx="24">
                  <c:v>0.0</c:v>
                </c:pt>
                <c:pt idx="25">
                  <c:v>1.0</c:v>
                </c:pt>
                <c:pt idx="26">
                  <c:v>1.0</c:v>
                </c:pt>
                <c:pt idx="27">
                  <c:v>2.0</c:v>
                </c:pt>
                <c:pt idx="28">
                  <c:v>2.0</c:v>
                </c:pt>
                <c:pt idx="29">
                  <c:v>2.0</c:v>
                </c:pt>
                <c:pt idx="30">
                  <c:v>3.0</c:v>
                </c:pt>
                <c:pt idx="31">
                  <c:v>4.0</c:v>
                </c:pt>
                <c:pt idx="32">
                  <c:v>5.0</c:v>
                </c:pt>
                <c:pt idx="33">
                  <c:v>5.0</c:v>
                </c:pt>
                <c:pt idx="34">
                  <c:v>6.0</c:v>
                </c:pt>
                <c:pt idx="35">
                  <c:v>5.0</c:v>
                </c:pt>
                <c:pt idx="36">
                  <c:v>5.0</c:v>
                </c:pt>
                <c:pt idx="37">
                  <c:v>4.0</c:v>
                </c:pt>
                <c:pt idx="38">
                  <c:v>1.0</c:v>
                </c:pt>
                <c:pt idx="39">
                  <c:v>3.0</c:v>
                </c:pt>
                <c:pt idx="40">
                  <c:v>5.0</c:v>
                </c:pt>
                <c:pt idx="41">
                  <c:v>16.0</c:v>
                </c:pt>
                <c:pt idx="42">
                  <c:v>22.0</c:v>
                </c:pt>
                <c:pt idx="43">
                  <c:v>2.0</c:v>
                </c:pt>
                <c:pt idx="44">
                  <c:v>5.0</c:v>
                </c:pt>
                <c:pt idx="45">
                  <c:v>19.0</c:v>
                </c:pt>
                <c:pt idx="46">
                  <c:v>4.0</c:v>
                </c:pt>
                <c:pt idx="47">
                  <c:v>6.0</c:v>
                </c:pt>
                <c:pt idx="48">
                  <c:v>11.0</c:v>
                </c:pt>
                <c:pt idx="49">
                  <c:v>14.0</c:v>
                </c:pt>
                <c:pt idx="50">
                  <c:v>5.0</c:v>
                </c:pt>
                <c:pt idx="51">
                  <c:v>8.0</c:v>
                </c:pt>
                <c:pt idx="52">
                  <c:v>23.0</c:v>
                </c:pt>
                <c:pt idx="53">
                  <c:v>8.0</c:v>
                </c:pt>
                <c:pt idx="54">
                  <c:v>25.0</c:v>
                </c:pt>
                <c:pt idx="55">
                  <c:v>35.0</c:v>
                </c:pt>
                <c:pt idx="56">
                  <c:v>21.0</c:v>
                </c:pt>
                <c:pt idx="57">
                  <c:v>26.0</c:v>
                </c:pt>
                <c:pt idx="58">
                  <c:v>11.0</c:v>
                </c:pt>
                <c:pt idx="59">
                  <c:v>11.0</c:v>
                </c:pt>
                <c:pt idx="60">
                  <c:v>10.0</c:v>
                </c:pt>
                <c:pt idx="61">
                  <c:v>16.0</c:v>
                </c:pt>
                <c:pt idx="62">
                  <c:v>24.0</c:v>
                </c:pt>
                <c:pt idx="63">
                  <c:v>18.0</c:v>
                </c:pt>
                <c:pt idx="64">
                  <c:v>17.0</c:v>
                </c:pt>
                <c:pt idx="65">
                  <c:v>8.0</c:v>
                </c:pt>
                <c:pt idx="66">
                  <c:v>11.0</c:v>
                </c:pt>
                <c:pt idx="67">
                  <c:v>22.0</c:v>
                </c:pt>
                <c:pt idx="68">
                  <c:v>15.0</c:v>
                </c:pt>
                <c:pt idx="69">
                  <c:v>19.0</c:v>
                </c:pt>
                <c:pt idx="70">
                  <c:v>20.0</c:v>
                </c:pt>
                <c:pt idx="71">
                  <c:v>16.0</c:v>
                </c:pt>
                <c:pt idx="72">
                  <c:v>32.0</c:v>
                </c:pt>
                <c:pt idx="73">
                  <c:v>21.0</c:v>
                </c:pt>
                <c:pt idx="74">
                  <c:v>26.0</c:v>
                </c:pt>
                <c:pt idx="75">
                  <c:v>25.0</c:v>
                </c:pt>
                <c:pt idx="76">
                  <c:v>23.0</c:v>
                </c:pt>
                <c:pt idx="77">
                  <c:v>33.0</c:v>
                </c:pt>
                <c:pt idx="78">
                  <c:v>20.0</c:v>
                </c:pt>
                <c:pt idx="79">
                  <c:v>17.0</c:v>
                </c:pt>
                <c:pt idx="80">
                  <c:v>20.0</c:v>
                </c:pt>
                <c:pt idx="81">
                  <c:v>31.0</c:v>
                </c:pt>
                <c:pt idx="82">
                  <c:v>13.0</c:v>
                </c:pt>
                <c:pt idx="83">
                  <c:v>26.0</c:v>
                </c:pt>
                <c:pt idx="84">
                  <c:v>16.0</c:v>
                </c:pt>
                <c:pt idx="85">
                  <c:v>16.0</c:v>
                </c:pt>
                <c:pt idx="86">
                  <c:v>25.0</c:v>
                </c:pt>
                <c:pt idx="87">
                  <c:v>31.0</c:v>
                </c:pt>
                <c:pt idx="88">
                  <c:v>26.0</c:v>
                </c:pt>
                <c:pt idx="89">
                  <c:v>17.0</c:v>
                </c:pt>
                <c:pt idx="90">
                  <c:v>13.0</c:v>
                </c:pt>
                <c:pt idx="91">
                  <c:v>23.0</c:v>
                </c:pt>
                <c:pt idx="92">
                  <c:v>35.0</c:v>
                </c:pt>
                <c:pt idx="93">
                  <c:v>19.0</c:v>
                </c:pt>
                <c:pt idx="94">
                  <c:v>7.0</c:v>
                </c:pt>
                <c:pt idx="95">
                  <c:v>15.0</c:v>
                </c:pt>
                <c:pt idx="96">
                  <c:v>44.0</c:v>
                </c:pt>
                <c:pt idx="97">
                  <c:v>29.0</c:v>
                </c:pt>
                <c:pt idx="98">
                  <c:v>29.0</c:v>
                </c:pt>
                <c:pt idx="99">
                  <c:v>10.0</c:v>
                </c:pt>
                <c:pt idx="100">
                  <c:v>20.0</c:v>
                </c:pt>
                <c:pt idx="101">
                  <c:v>23.0</c:v>
                </c:pt>
                <c:pt idx="102">
                  <c:v>16.0</c:v>
                </c:pt>
                <c:pt idx="103">
                  <c:v>13.0</c:v>
                </c:pt>
                <c:pt idx="104">
                  <c:v>32.0</c:v>
                </c:pt>
                <c:pt idx="105">
                  <c:v>45.0</c:v>
                </c:pt>
                <c:pt idx="106">
                  <c:v>4.0</c:v>
                </c:pt>
                <c:pt idx="107">
                  <c:v>4.0</c:v>
                </c:pt>
                <c:pt idx="108">
                  <c:v>5.0</c:v>
                </c:pt>
                <c:pt idx="109">
                  <c:v>12.0</c:v>
                </c:pt>
                <c:pt idx="110">
                  <c:v>13.0</c:v>
                </c:pt>
                <c:pt idx="111">
                  <c:v>14.0</c:v>
                </c:pt>
                <c:pt idx="112">
                  <c:v>16.0</c:v>
                </c:pt>
                <c:pt idx="113">
                  <c:v>20.0</c:v>
                </c:pt>
                <c:pt idx="114">
                  <c:v>24.0</c:v>
                </c:pt>
                <c:pt idx="115">
                  <c:v>25.0</c:v>
                </c:pt>
                <c:pt idx="116">
                  <c:v>32.0</c:v>
                </c:pt>
                <c:pt idx="117">
                  <c:v>35.0</c:v>
                </c:pt>
                <c:pt idx="118">
                  <c:v>49.0</c:v>
                </c:pt>
                <c:pt idx="119">
                  <c:v>13.0</c:v>
                </c:pt>
                <c:pt idx="120">
                  <c:v>12.0</c:v>
                </c:pt>
                <c:pt idx="121">
                  <c:v>15.0</c:v>
                </c:pt>
                <c:pt idx="122">
                  <c:v>23.0</c:v>
                </c:pt>
                <c:pt idx="123">
                  <c:v>26.0</c:v>
                </c:pt>
                <c:pt idx="124">
                  <c:v>30.0</c:v>
                </c:pt>
                <c:pt idx="125">
                  <c:v>51.0</c:v>
                </c:pt>
                <c:pt idx="126">
                  <c:v>98.0</c:v>
                </c:pt>
                <c:pt idx="127">
                  <c:v>13.0</c:v>
                </c:pt>
                <c:pt idx="128">
                  <c:v>24.0</c:v>
                </c:pt>
                <c:pt idx="129">
                  <c:v>27.0</c:v>
                </c:pt>
                <c:pt idx="130">
                  <c:v>16.0</c:v>
                </c:pt>
                <c:pt idx="131">
                  <c:v>20.0</c:v>
                </c:pt>
                <c:pt idx="132">
                  <c:v>9.0</c:v>
                </c:pt>
                <c:pt idx="133">
                  <c:v>10.0</c:v>
                </c:pt>
                <c:pt idx="134">
                  <c:v>15.0</c:v>
                </c:pt>
                <c:pt idx="135">
                  <c:v>20.0</c:v>
                </c:pt>
                <c:pt idx="136">
                  <c:v>21.0</c:v>
                </c:pt>
                <c:pt idx="137">
                  <c:v>26.0</c:v>
                </c:pt>
                <c:pt idx="138">
                  <c:v>28.0</c:v>
                </c:pt>
                <c:pt idx="139">
                  <c:v>39.0</c:v>
                </c:pt>
                <c:pt idx="140">
                  <c:v>44.0</c:v>
                </c:pt>
                <c:pt idx="141">
                  <c:v>23.0</c:v>
                </c:pt>
                <c:pt idx="142">
                  <c:v>18.0</c:v>
                </c:pt>
                <c:pt idx="143">
                  <c:v>45.0</c:v>
                </c:pt>
                <c:pt idx="144">
                  <c:v>35.0</c:v>
                </c:pt>
                <c:pt idx="145">
                  <c:v>11.0</c:v>
                </c:pt>
                <c:pt idx="146">
                  <c:v>24.0</c:v>
                </c:pt>
                <c:pt idx="147">
                  <c:v>32.0</c:v>
                </c:pt>
                <c:pt idx="148">
                  <c:v>21.0</c:v>
                </c:pt>
                <c:pt idx="149">
                  <c:v>33.0</c:v>
                </c:pt>
                <c:pt idx="150">
                  <c:v>36.0</c:v>
                </c:pt>
                <c:pt idx="151">
                  <c:v>57.0</c:v>
                </c:pt>
                <c:pt idx="152">
                  <c:v>53.0</c:v>
                </c:pt>
                <c:pt idx="153">
                  <c:v>18.0</c:v>
                </c:pt>
                <c:pt idx="154">
                  <c:v>29.0</c:v>
                </c:pt>
                <c:pt idx="155">
                  <c:v>44.0</c:v>
                </c:pt>
                <c:pt idx="156">
                  <c:v>58.0</c:v>
                </c:pt>
                <c:pt idx="157">
                  <c:v>38.0</c:v>
                </c:pt>
                <c:pt idx="158">
                  <c:v>36.0</c:v>
                </c:pt>
                <c:pt idx="159">
                  <c:v>37.0</c:v>
                </c:pt>
                <c:pt idx="160">
                  <c:v>32.0</c:v>
                </c:pt>
                <c:pt idx="161">
                  <c:v>68.0</c:v>
                </c:pt>
                <c:pt idx="162">
                  <c:v>25.0</c:v>
                </c:pt>
                <c:pt idx="163">
                  <c:v>14.0</c:v>
                </c:pt>
                <c:pt idx="164">
                  <c:v>34.0</c:v>
                </c:pt>
              </c:numCache>
            </c:numRef>
          </c:yVal>
          <c:smooth val="0"/>
        </c:ser>
        <c:dLbls>
          <c:showLegendKey val="0"/>
          <c:showVal val="0"/>
          <c:showCatName val="0"/>
          <c:showSerName val="0"/>
          <c:showPercent val="0"/>
          <c:showBubbleSize val="0"/>
        </c:dLbls>
        <c:axId val="2118938760"/>
        <c:axId val="2118965608"/>
      </c:scatterChart>
      <c:valAx>
        <c:axId val="211893876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2">
                        <a:lumMod val="60000"/>
                        <a:lumOff val="40000"/>
                      </a:schemeClr>
                    </a:solidFill>
                    <a:latin typeface="+mn-lt"/>
                    <a:ea typeface="+mn-ea"/>
                    <a:cs typeface="+mn-cs"/>
                  </a:defRPr>
                </a:pPr>
                <a:r>
                  <a:rPr lang="es-MX" sz="1800">
                    <a:solidFill>
                      <a:schemeClr val="tx2">
                        <a:lumMod val="60000"/>
                        <a:lumOff val="40000"/>
                      </a:schemeClr>
                    </a:solidFill>
                  </a:rPr>
                  <a:t>Antigüedad</a:t>
                </a:r>
              </a:p>
            </c:rich>
          </c:tx>
          <c:layout/>
          <c:overlay val="0"/>
          <c:spPr>
            <a:noFill/>
            <a:ln>
              <a:noFill/>
            </a:ln>
            <a:effectLst/>
          </c:spPr>
        </c:title>
        <c:numFmt formatCode="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600" b="0" i="0" u="none" strike="noStrike" kern="1200" spc="0" baseline="0">
                <a:solidFill>
                  <a:schemeClr val="dk1">
                    <a:lumMod val="65000"/>
                    <a:lumOff val="35000"/>
                  </a:schemeClr>
                </a:solidFill>
                <a:latin typeface="+mn-lt"/>
                <a:ea typeface="+mn-ea"/>
                <a:cs typeface="+mn-cs"/>
              </a:defRPr>
            </a:pPr>
            <a:endParaRPr lang="es-ES"/>
          </a:p>
        </c:txPr>
        <c:crossAx val="2118965608"/>
        <c:crosses val="autoZero"/>
        <c:crossBetween val="midCat"/>
        <c:majorUnit val="5.0"/>
      </c:valAx>
      <c:valAx>
        <c:axId val="211896560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lumMod val="60000"/>
                        <a:lumOff val="40000"/>
                      </a:schemeClr>
                    </a:solidFill>
                    <a:latin typeface="+mn-lt"/>
                    <a:ea typeface="+mn-ea"/>
                    <a:cs typeface="+mn-cs"/>
                  </a:defRPr>
                </a:pPr>
                <a:r>
                  <a:rPr lang="es-MX" sz="1800" dirty="0">
                    <a:solidFill>
                      <a:schemeClr val="tx2">
                        <a:lumMod val="60000"/>
                        <a:lumOff val="40000"/>
                      </a:schemeClr>
                    </a:solidFill>
                  </a:rPr>
                  <a:t>Total de publicaciones en los últimos 8 años</a:t>
                </a:r>
              </a:p>
            </c:rich>
          </c:tx>
          <c:layout/>
          <c:overlay val="0"/>
          <c:spPr>
            <a:noFill/>
            <a:ln>
              <a:noFill/>
            </a:ln>
            <a:effectLst/>
          </c:sp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200" b="0" i="0" u="none" strike="noStrike" kern="1200" spc="0" baseline="0">
                <a:solidFill>
                  <a:schemeClr val="dk1">
                    <a:lumMod val="65000"/>
                    <a:lumOff val="35000"/>
                  </a:schemeClr>
                </a:solidFill>
                <a:latin typeface="+mn-lt"/>
                <a:ea typeface="+mn-ea"/>
                <a:cs typeface="+mn-cs"/>
              </a:defRPr>
            </a:pPr>
            <a:endParaRPr lang="es-ES"/>
          </a:p>
        </c:txPr>
        <c:crossAx val="2118938760"/>
        <c:crosses val="autoZero"/>
        <c:crossBetween val="midCat"/>
        <c:majorUnit val="5.0"/>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0728348268838152"/>
          <c:y val="0.0298423088871649"/>
          <c:w val="0.901448409851997"/>
          <c:h val="0.852633193167228"/>
        </c:manualLayout>
      </c:layout>
      <c:lineChart>
        <c:grouping val="standard"/>
        <c:varyColors val="0"/>
        <c:ser>
          <c:idx val="0"/>
          <c:order val="0"/>
          <c:spPr>
            <a:ln w="31750" cap="rnd">
              <a:solidFill>
                <a:srgbClr val="7030A0"/>
              </a:solidFill>
              <a:round/>
            </a:ln>
            <a:effectLst/>
          </c:spPr>
          <c:marker>
            <c:symbol val="none"/>
          </c:marker>
          <c:dLbls>
            <c:dLbl>
              <c:idx val="0"/>
              <c:layout>
                <c:manualLayout>
                  <c:x val="-0.0513195538057743"/>
                  <c:y val="-0.0462962962962963"/>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0.042986220472441"/>
                  <c:y val="-0.0509259259259259"/>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0.0374306649168854"/>
                  <c:y val="-0.0555555555555555"/>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0457639982502188"/>
                  <c:y val="-0.0555555555555555"/>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0.0513195538057743"/>
                  <c:y val="-0.0416666666666667"/>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0" i="0" u="none" strike="noStrike" kern="1200" baseline="0">
                    <a:solidFill>
                      <a:schemeClr val="accent2">
                        <a:lumMod val="50000"/>
                      </a:schemeClr>
                    </a:solidFill>
                    <a:latin typeface="Candara" panose="020E0502030303020204" pitchFamily="34" charset="0"/>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Proyectos!$A$4:$E$4</c:f>
              <c:numCache>
                <c:formatCode>General</c:formatCode>
                <c:ptCount val="5"/>
                <c:pt idx="0">
                  <c:v>2013.0</c:v>
                </c:pt>
                <c:pt idx="1">
                  <c:v>2014.0</c:v>
                </c:pt>
                <c:pt idx="2">
                  <c:v>2015.0</c:v>
                </c:pt>
                <c:pt idx="3">
                  <c:v>2016.0</c:v>
                </c:pt>
                <c:pt idx="4">
                  <c:v>2017.0</c:v>
                </c:pt>
              </c:numCache>
            </c:numRef>
          </c:cat>
          <c:val>
            <c:numRef>
              <c:f>Proyectos!$A$5:$E$5</c:f>
              <c:numCache>
                <c:formatCode>0.00</c:formatCode>
                <c:ptCount val="5"/>
                <c:pt idx="0">
                  <c:v>1.021897810218978</c:v>
                </c:pt>
                <c:pt idx="1">
                  <c:v>1.054421768707483</c:v>
                </c:pt>
                <c:pt idx="2">
                  <c:v>0.810457516339869</c:v>
                </c:pt>
                <c:pt idx="3">
                  <c:v>0.66875</c:v>
                </c:pt>
                <c:pt idx="4">
                  <c:v>0.551515151515152</c:v>
                </c:pt>
              </c:numCache>
            </c:numRef>
          </c:val>
          <c:smooth val="0"/>
        </c:ser>
        <c:dLbls>
          <c:dLblPos val="ctr"/>
          <c:showLegendKey val="0"/>
          <c:showVal val="1"/>
          <c:showCatName val="0"/>
          <c:showSerName val="0"/>
          <c:showPercent val="0"/>
          <c:showBubbleSize val="0"/>
        </c:dLbls>
        <c:marker val="1"/>
        <c:smooth val="0"/>
        <c:axId val="2119044968"/>
        <c:axId val="2119048360"/>
      </c:lineChart>
      <c:catAx>
        <c:axId val="211904496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7D2892"/>
                </a:solidFill>
                <a:latin typeface="Candara" panose="020E0502030303020204" pitchFamily="34" charset="0"/>
                <a:ea typeface="+mn-ea"/>
                <a:cs typeface="+mn-cs"/>
              </a:defRPr>
            </a:pPr>
            <a:endParaRPr lang="es-ES"/>
          </a:p>
        </c:txPr>
        <c:crossAx val="2119048360"/>
        <c:crosses val="autoZero"/>
        <c:auto val="1"/>
        <c:lblAlgn val="ctr"/>
        <c:lblOffset val="100"/>
        <c:noMultiLvlLbl val="0"/>
      </c:catAx>
      <c:valAx>
        <c:axId val="2119048360"/>
        <c:scaling>
          <c:orientation val="minMax"/>
        </c:scaling>
        <c:delete val="0"/>
        <c:axPos val="l"/>
        <c:majorGridlines>
          <c:spPr>
            <a:ln w="9525" cap="flat" cmpd="sng" algn="ctr">
              <a:solidFill>
                <a:schemeClr val="accent5">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7D2892"/>
                </a:solidFill>
                <a:latin typeface="Candara" panose="020E0502030303020204" pitchFamily="34" charset="0"/>
                <a:ea typeface="+mn-ea"/>
                <a:cs typeface="+mn-cs"/>
              </a:defRPr>
            </a:pPr>
            <a:endParaRPr lang="es-ES"/>
          </a:p>
        </c:txPr>
        <c:crossAx val="2119044968"/>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sz="1600" b="0">
          <a:solidFill>
            <a:srgbClr val="7D2892"/>
          </a:solidFill>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'Proyectos externos'!$A$5</c:f>
              <c:strCache>
                <c:ptCount val="1"/>
                <c:pt idx="0">
                  <c:v>Ingresos propios</c:v>
                </c:pt>
              </c:strCache>
            </c:strRef>
          </c:tx>
          <c:spPr>
            <a:solidFill>
              <a:schemeClr val="accent6"/>
            </a:solidFill>
            <a:ln>
              <a:noFill/>
            </a:ln>
            <a:effectLst>
              <a:outerShdw blurRad="50800" dist="685800" dir="5400000" algn="ctr" rotWithShape="0">
                <a:schemeClr val="accent6">
                  <a:lumMod val="60000"/>
                  <a:lumOff val="40000"/>
                  <a:alpha val="80000"/>
                </a:schemeClr>
              </a:outerShdw>
            </a:effectLst>
            <a:scene3d>
              <a:camera prst="orthographicFront"/>
              <a:lightRig rig="threePt" dir="t"/>
            </a:scene3d>
            <a:sp3d>
              <a:bevelT/>
            </a:sp3d>
          </c:spPr>
          <c:invertIfNegative val="0"/>
          <c:cat>
            <c:numRef>
              <c:f>'Proyectos externos'!$B$4:$F$4</c:f>
              <c:numCache>
                <c:formatCode>General</c:formatCode>
                <c:ptCount val="5"/>
                <c:pt idx="0">
                  <c:v>2013.0</c:v>
                </c:pt>
                <c:pt idx="1">
                  <c:v>2014.0</c:v>
                </c:pt>
                <c:pt idx="2">
                  <c:v>2015.0</c:v>
                </c:pt>
                <c:pt idx="3">
                  <c:v>2016.0</c:v>
                </c:pt>
                <c:pt idx="4">
                  <c:v>2017.0</c:v>
                </c:pt>
              </c:numCache>
            </c:numRef>
          </c:cat>
          <c:val>
            <c:numRef>
              <c:f>'Proyectos externos'!$B$5:$F$5</c:f>
              <c:numCache>
                <c:formatCode>General</c:formatCode>
                <c:ptCount val="5"/>
                <c:pt idx="0">
                  <c:v>69900.0</c:v>
                </c:pt>
                <c:pt idx="1">
                  <c:v>72402.4</c:v>
                </c:pt>
                <c:pt idx="2">
                  <c:v>66075.99299999983</c:v>
                </c:pt>
                <c:pt idx="3">
                  <c:v>27111.64252</c:v>
                </c:pt>
                <c:pt idx="4">
                  <c:v>31874.7</c:v>
                </c:pt>
              </c:numCache>
            </c:numRef>
          </c:val>
        </c:ser>
        <c:dLbls>
          <c:showLegendKey val="0"/>
          <c:showVal val="0"/>
          <c:showCatName val="0"/>
          <c:showSerName val="0"/>
          <c:showPercent val="0"/>
          <c:showBubbleSize val="0"/>
        </c:dLbls>
        <c:gapWidth val="150"/>
        <c:axId val="2119106152"/>
        <c:axId val="2119109704"/>
      </c:barChart>
      <c:catAx>
        <c:axId val="211910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2060"/>
                </a:solidFill>
                <a:latin typeface="Candara" panose="020E0502030303020204" pitchFamily="34" charset="0"/>
                <a:ea typeface="+mn-ea"/>
                <a:cs typeface="+mn-cs"/>
              </a:defRPr>
            </a:pPr>
            <a:endParaRPr lang="es-ES"/>
          </a:p>
        </c:txPr>
        <c:crossAx val="2119109704"/>
        <c:crosses val="autoZero"/>
        <c:auto val="1"/>
        <c:lblAlgn val="ctr"/>
        <c:lblOffset val="100"/>
        <c:noMultiLvlLbl val="0"/>
      </c:catAx>
      <c:valAx>
        <c:axId val="2119109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2060"/>
                </a:solidFill>
                <a:latin typeface="Candara" panose="020E0502030303020204" pitchFamily="34" charset="0"/>
                <a:ea typeface="+mn-ea"/>
                <a:cs typeface="+mn-cs"/>
              </a:defRPr>
            </a:pPr>
            <a:endParaRPr lang="es-ES"/>
          </a:p>
        </c:txPr>
        <c:crossAx val="2119106152"/>
        <c:crosses val="autoZero"/>
        <c:crossBetween val="between"/>
      </c:valAx>
      <c:spPr>
        <a:noFill/>
        <a:ln>
          <a:noFill/>
        </a:ln>
        <a:effectLst/>
      </c:spPr>
    </c:plotArea>
    <c:legend>
      <c:legendPos val="b"/>
      <c:layout>
        <c:manualLayout>
          <c:xMode val="edge"/>
          <c:yMode val="edge"/>
          <c:x val="0.181645079441105"/>
          <c:y val="0.907116616752514"/>
          <c:w val="0.670287841989845"/>
          <c:h val="0.081494648581397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Candara" panose="020E0502030303020204" pitchFamily="34" charset="0"/>
              <a:ea typeface="+mn-ea"/>
              <a:cs typeface="+mn-cs"/>
            </a:defRPr>
          </a:pPr>
          <a:endParaRPr lang="es-ES"/>
        </a:p>
      </c:txPr>
    </c:legend>
    <c:plotVisOnly val="1"/>
    <c:dispBlanksAs val="gap"/>
    <c:showDLblsOverMax val="0"/>
  </c:chart>
  <c:spPr>
    <a:solidFill>
      <a:schemeClr val="bg2"/>
    </a:solidFill>
    <a:ln>
      <a:noFill/>
    </a:ln>
    <a:effectLst/>
  </c:spPr>
  <c:txPr>
    <a:bodyPr/>
    <a:lstStyle/>
    <a:p>
      <a:pPr>
        <a:defRPr/>
      </a:pPr>
      <a:endParaRPr lang="es-ES"/>
    </a:p>
  </c:txPr>
  <c:externalData r:id="rId1">
    <c:autoUpdate val="0"/>
  </c:externalData>
  <c:userShapes r:id="rId2"/>
</c:chartSpac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0.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0.41666</cdr:x>
      <cdr:y>0.57392</cdr:y>
    </cdr:from>
    <cdr:to>
      <cdr:x>0.58432</cdr:x>
      <cdr:y>0.82626</cdr:y>
    </cdr:to>
    <cdr:sp macro="" textlink="">
      <cdr:nvSpPr>
        <cdr:cNvPr id="2" name="CuadroTexto 1"/>
        <cdr:cNvSpPr txBox="1"/>
      </cdr:nvSpPr>
      <cdr:spPr>
        <a:xfrm xmlns:a="http://schemas.openxmlformats.org/drawingml/2006/main">
          <a:off x="2272549" y="207968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0.22588</cdr:x>
      <cdr:y>0</cdr:y>
    </cdr:from>
    <cdr:to>
      <cdr:x>0.55737</cdr:x>
      <cdr:y>0.26786</cdr:y>
    </cdr:to>
    <cdr:sp macro="" textlink="">
      <cdr:nvSpPr>
        <cdr:cNvPr id="2" name="CuadroTexto 1"/>
        <cdr:cNvSpPr txBox="1"/>
      </cdr:nvSpPr>
      <cdr:spPr>
        <a:xfrm xmlns:a="http://schemas.openxmlformats.org/drawingml/2006/main">
          <a:off x="1365249" y="0"/>
          <a:ext cx="2003591" cy="10710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s-ES" sz="1800" dirty="0" smtClean="0"/>
            <a:t>Investigadores </a:t>
          </a:r>
        </a:p>
        <a:p xmlns:a="http://schemas.openxmlformats.org/drawingml/2006/main">
          <a:pPr algn="ctr"/>
          <a:r>
            <a:rPr lang="es-ES" sz="1800" dirty="0" smtClean="0"/>
            <a:t>138</a:t>
          </a:r>
        </a:p>
        <a:p xmlns:a="http://schemas.openxmlformats.org/drawingml/2006/main">
          <a:pPr algn="ctr"/>
          <a:r>
            <a:rPr lang="es-ES" sz="1800" dirty="0" smtClean="0"/>
            <a:t>84%</a:t>
          </a:r>
          <a:endParaRPr lang="es-ES" sz="1800" dirty="0"/>
        </a:p>
      </cdr:txBody>
    </cdr:sp>
  </cdr:relSizeAnchor>
</c:userShapes>
</file>

<file path=ppt/drawings/drawing3.xml><?xml version="1.0" encoding="utf-8"?>
<c:userShapes xmlns:c="http://schemas.openxmlformats.org/drawingml/2006/chart">
  <cdr:relSizeAnchor xmlns:cdr="http://schemas.openxmlformats.org/drawingml/2006/chartDrawing">
    <cdr:from>
      <cdr:x>0.82799</cdr:x>
      <cdr:y>0.80958</cdr:y>
    </cdr:from>
    <cdr:to>
      <cdr:x>0.98351</cdr:x>
      <cdr:y>0.87429</cdr:y>
    </cdr:to>
    <cdr:sp macro="" textlink="">
      <cdr:nvSpPr>
        <cdr:cNvPr id="2" name="1 Cerrar llave"/>
        <cdr:cNvSpPr/>
      </cdr:nvSpPr>
      <cdr:spPr>
        <a:xfrm xmlns:a="http://schemas.openxmlformats.org/drawingml/2006/main" rot="5400000">
          <a:off x="8828375" y="3643169"/>
          <a:ext cx="339383" cy="1544992"/>
        </a:xfrm>
        <a:prstGeom xmlns:a="http://schemas.openxmlformats.org/drawingml/2006/main" prst="rightBrac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userShapes>
</file>

<file path=ppt/drawings/drawing4.xml><?xml version="1.0" encoding="utf-8"?>
<c:userShapes xmlns:c="http://schemas.openxmlformats.org/drawingml/2006/chart">
  <cdr:relSizeAnchor xmlns:cdr="http://schemas.openxmlformats.org/drawingml/2006/chartDrawing">
    <cdr:from>
      <cdr:x>0.55431</cdr:x>
      <cdr:y>0.16501</cdr:y>
    </cdr:from>
    <cdr:to>
      <cdr:x>0.71516</cdr:x>
      <cdr:y>0.4264</cdr:y>
    </cdr:to>
    <cdr:cxnSp macro="">
      <cdr:nvCxnSpPr>
        <cdr:cNvPr id="3" name="Conector recto 2"/>
        <cdr:cNvCxnSpPr/>
      </cdr:nvCxnSpPr>
      <cdr:spPr>
        <a:xfrm xmlns:a="http://schemas.openxmlformats.org/drawingml/2006/main">
          <a:off x="4001927" y="782673"/>
          <a:ext cx="1161323" cy="1239830"/>
        </a:xfrm>
        <a:prstGeom xmlns:a="http://schemas.openxmlformats.org/drawingml/2006/main" prst="line">
          <a:avLst/>
        </a:prstGeom>
        <a:ln xmlns:a="http://schemas.openxmlformats.org/drawingml/2006/main" w="57150">
          <a:solidFill>
            <a:srgbClr val="FF0000"/>
          </a:solidFill>
        </a:ln>
        <a:effectLst xmlns:a="http://schemas.openxmlformats.org/drawingml/2006/main">
          <a:outerShdw blurRad="50800" dist="38100" dir="5400000" algn="t"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0.71312</cdr:x>
      <cdr:y>0.34234</cdr:y>
    </cdr:from>
    <cdr:to>
      <cdr:x>0.90129</cdr:x>
      <cdr:y>0.42329</cdr:y>
    </cdr:to>
    <cdr:cxnSp macro="">
      <cdr:nvCxnSpPr>
        <cdr:cNvPr id="7" name="Conector recto 6"/>
        <cdr:cNvCxnSpPr/>
      </cdr:nvCxnSpPr>
      <cdr:spPr>
        <a:xfrm xmlns:a="http://schemas.openxmlformats.org/drawingml/2006/main" flipV="1">
          <a:off x="5148483" y="1623761"/>
          <a:ext cx="1358495" cy="383975"/>
        </a:xfrm>
        <a:prstGeom xmlns:a="http://schemas.openxmlformats.org/drawingml/2006/main" prst="line">
          <a:avLst/>
        </a:prstGeom>
        <a:ln xmlns:a="http://schemas.openxmlformats.org/drawingml/2006/main" w="57150">
          <a:solidFill>
            <a:srgbClr val="FF0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AAB400F-85DF-4540-9C20-4AA338B1AE42}" type="datetimeFigureOut">
              <a:rPr lang="es-MX" smtClean="0"/>
              <a:t>22/05/18</a:t>
            </a:fld>
            <a:endParaRPr lang="es-MX"/>
          </a:p>
        </p:txBody>
      </p:sp>
      <p:sp>
        <p:nvSpPr>
          <p:cNvPr id="4" name="Marcador de imagen d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95DF83A-2C21-4612-B5F6-8475AA1183CE}" type="slidenum">
              <a:rPr lang="es-MX" smtClean="0"/>
              <a:t>‹Nr.›</a:t>
            </a:fld>
            <a:endParaRPr lang="es-MX"/>
          </a:p>
        </p:txBody>
      </p:sp>
    </p:spTree>
    <p:extLst>
      <p:ext uri="{BB962C8B-B14F-4D97-AF65-F5344CB8AC3E}">
        <p14:creationId xmlns:p14="http://schemas.microsoft.com/office/powerpoint/2010/main" val="75620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432A3D6-C039-4845-BFB2-7008D1471BDE}" type="slidenum">
              <a:rPr lang="es-MX" smtClean="0"/>
              <a:t>25</a:t>
            </a:fld>
            <a:endParaRPr lang="es-MX"/>
          </a:p>
        </p:txBody>
      </p:sp>
    </p:spTree>
    <p:extLst>
      <p:ext uri="{BB962C8B-B14F-4D97-AF65-F5344CB8AC3E}">
        <p14:creationId xmlns:p14="http://schemas.microsoft.com/office/powerpoint/2010/main" val="321370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atin typeface="Calibri" charset="0"/>
              </a:rPr>
              <a:t> </a:t>
            </a:r>
            <a:r>
              <a:rPr lang="es-MX" b="1">
                <a:latin typeface="Calibri" charset="0"/>
              </a:rPr>
              <a:t>Agradecimiento </a:t>
            </a:r>
            <a:r>
              <a:rPr lang="es-MX">
                <a:latin typeface="Calibri" charset="0"/>
              </a:rPr>
              <a:t>por su asistencia, por su interés en conocer y evaluar mi propuesta</a:t>
            </a:r>
          </a:p>
          <a:p>
            <a:pPr eaLnBrk="1" hangingPunct="1">
              <a:spcBef>
                <a:spcPct val="0"/>
              </a:spcBef>
            </a:pPr>
            <a:r>
              <a:rPr lang="es-MX">
                <a:latin typeface="Calibri" charset="0"/>
              </a:rPr>
              <a:t>Una </a:t>
            </a:r>
            <a:r>
              <a:rPr lang="es-MX" b="1">
                <a:latin typeface="Calibri" charset="0"/>
              </a:rPr>
              <a:t>propuesta colectiva </a:t>
            </a:r>
            <a:r>
              <a:rPr lang="es-MX">
                <a:latin typeface="Calibri" charset="0"/>
              </a:rPr>
              <a:t>resultante de la participación de varias</a:t>
            </a:r>
          </a:p>
          <a:p>
            <a:pPr eaLnBrk="1" hangingPunct="1">
              <a:spcBef>
                <a:spcPct val="0"/>
              </a:spcBef>
            </a:pPr>
            <a:r>
              <a:rPr lang="es-MX">
                <a:latin typeface="Calibri" charset="0"/>
              </a:rPr>
              <a:t> Una </a:t>
            </a:r>
            <a:r>
              <a:rPr lang="es-MX" b="1">
                <a:latin typeface="Calibri" charset="0"/>
              </a:rPr>
              <a:t>propuesta  que dará lugar a un primer documento guía de las primeras acciones en la gestión </a:t>
            </a:r>
          </a:p>
          <a:p>
            <a:pPr eaLnBrk="1" hangingPunct="1">
              <a:spcBef>
                <a:spcPct val="0"/>
              </a:spcBef>
            </a:pPr>
            <a:r>
              <a:rPr lang="es-MX">
                <a:latin typeface="Calibri" charset="0"/>
              </a:rPr>
              <a:t> </a:t>
            </a:r>
            <a:r>
              <a:rPr lang="es-MX" b="1">
                <a:latin typeface="Calibri" charset="0"/>
              </a:rPr>
              <a:t>decenas de personas </a:t>
            </a:r>
            <a:endParaRPr lang="es-MX">
              <a:latin typeface="Calibri" charset="0"/>
            </a:endParaRPr>
          </a:p>
        </p:txBody>
      </p:sp>
      <p:sp>
        <p:nvSpPr>
          <p:cNvPr id="2969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3BD128-3BBF-534D-A8A7-2AD57752C37A}" type="slidenum">
              <a:rPr lang="es-MX" sz="1200">
                <a:latin typeface="Calibri" charset="0"/>
              </a:rPr>
              <a:pPr eaLnBrk="1" hangingPunct="1"/>
              <a:t>30</a:t>
            </a:fld>
            <a:endParaRPr lang="es-MX" sz="1200">
              <a:latin typeface="Calibri" charset="0"/>
            </a:endParaRPr>
          </a:p>
        </p:txBody>
      </p:sp>
    </p:spTree>
    <p:extLst>
      <p:ext uri="{BB962C8B-B14F-4D97-AF65-F5344CB8AC3E}">
        <p14:creationId xmlns:p14="http://schemas.microsoft.com/office/powerpoint/2010/main" val="394536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A0D1B16-2F39-4F84-846E-061D572FF85A}" type="datetimeFigureOut">
              <a:rPr lang="es-MX" smtClean="0"/>
              <a:t>22/05/18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403601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A0D1B16-2F39-4F84-846E-061D572FF85A}" type="datetimeFigureOut">
              <a:rPr lang="es-MX" smtClean="0"/>
              <a:t>22/05/18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33373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A0D1B16-2F39-4F84-846E-061D572FF85A}" type="datetimeFigureOut">
              <a:rPr lang="es-MX" smtClean="0"/>
              <a:t>22/05/18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4198894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s-ES_tradnl" smtClean="0"/>
              <a:t>Haga clic para modificar el estilo de título del patrón</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63402988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93103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715982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82924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los estilos de texto del patrón</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los estilos de texto del patrón</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4712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938640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105416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s-ES_tradnl" smtClean="0"/>
              <a:t>Haga clic para modificar el estilo de título del patrón</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90447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A0D1B16-2F39-4F84-846E-061D572FF85A}" type="datetimeFigureOut">
              <a:rPr lang="es-MX" smtClean="0"/>
              <a:t>22/05/18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735329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s-ES_tradnl" smtClean="0"/>
              <a:t>Haga clic para modificar el estilo de título del patrón</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008100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s-ES_tradnl" smtClean="0"/>
              <a:t>Haga clic para modificar el estilo de título del patrón</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662354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373443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_tradnl" smtClean="0"/>
              <a:t>Haga clic para modificar los estilos de texto del patrón</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673257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324657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s-ES_tradnl" smtClean="0"/>
              <a:t>Haga clic para modificar los estilos de texto del patrón</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23767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s-ES_tradnl" smtClean="0"/>
              <a:t>Haga clic para modificar los estilos de texto del patrón</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118935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8" name="Title 1"/>
          <p:cNvSpPr>
            <a:spLocks noGrp="1"/>
          </p:cNvSpPr>
          <p:nvPr>
            <p:ph type="title"/>
          </p:nvPr>
        </p:nvSpPr>
        <p:spPr>
          <a:xfrm>
            <a:off x="514351" y="609601"/>
            <a:ext cx="7598569" cy="1456267"/>
          </a:xfrm>
        </p:spPr>
        <p:txBody>
          <a:bodyPr/>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213186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22/05/18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9346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A0D1B16-2F39-4F84-846E-061D572FF85A}" type="datetimeFigureOut">
              <a:rPr lang="es-MX" smtClean="0"/>
              <a:t>22/05/18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325511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A0D1B16-2F39-4F84-846E-061D572FF85A}" type="datetimeFigureOut">
              <a:rPr lang="es-MX" smtClean="0"/>
              <a:t>22/05/18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224798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A0D1B16-2F39-4F84-846E-061D572FF85A}" type="datetimeFigureOut">
              <a:rPr lang="es-MX" smtClean="0"/>
              <a:t>22/05/18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203299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A0D1B16-2F39-4F84-846E-061D572FF85A}" type="datetimeFigureOut">
              <a:rPr lang="es-MX" smtClean="0"/>
              <a:t>22/05/18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175377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D1B16-2F39-4F84-846E-061D572FF85A}" type="datetimeFigureOut">
              <a:rPr lang="es-MX" smtClean="0"/>
              <a:t>22/05/18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126116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A0D1B16-2F39-4F84-846E-061D572FF85A}" type="datetimeFigureOut">
              <a:rPr lang="es-MX" smtClean="0"/>
              <a:t>22/05/18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411717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A0D1B16-2F39-4F84-846E-061D572FF85A}" type="datetimeFigureOut">
              <a:rPr lang="es-MX" smtClean="0"/>
              <a:t>22/05/18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1357D1A-42E9-44AC-B2C8-B5EB37EC496E}" type="slidenum">
              <a:rPr lang="es-MX" smtClean="0"/>
              <a:t>‹Nr.›</a:t>
            </a:fld>
            <a:endParaRPr lang="es-MX"/>
          </a:p>
        </p:txBody>
      </p:sp>
    </p:spTree>
    <p:extLst>
      <p:ext uri="{BB962C8B-B14F-4D97-AF65-F5344CB8AC3E}">
        <p14:creationId xmlns:p14="http://schemas.microsoft.com/office/powerpoint/2010/main" val="1713156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D1B16-2F39-4F84-846E-061D572FF85A}" type="datetimeFigureOut">
              <a:rPr lang="es-MX" smtClean="0"/>
              <a:t>22/05/18</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57D1A-42E9-44AC-B2C8-B5EB37EC496E}" type="slidenum">
              <a:rPr lang="es-MX" smtClean="0"/>
              <a:t>‹Nr.›</a:t>
            </a:fld>
            <a:endParaRPr lang="es-MX"/>
          </a:p>
        </p:txBody>
      </p:sp>
    </p:spTree>
    <p:extLst>
      <p:ext uri="{BB962C8B-B14F-4D97-AF65-F5344CB8AC3E}">
        <p14:creationId xmlns:p14="http://schemas.microsoft.com/office/powerpoint/2010/main" val="3949107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22/05/18</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‹Nr.›</a:t>
            </a:fld>
            <a:endParaRPr lang="en-US" dirty="0">
              <a:solidFill>
                <a:prstClr val="white"/>
              </a:solidFill>
            </a:endParaRPr>
          </a:p>
        </p:txBody>
      </p:sp>
    </p:spTree>
    <p:extLst>
      <p:ext uri="{BB962C8B-B14F-4D97-AF65-F5344CB8AC3E}">
        <p14:creationId xmlns:p14="http://schemas.microsoft.com/office/powerpoint/2010/main" val="11128976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chart" Target="../charts/char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8.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9.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9.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0.xml"/><Relationship Id="rId3"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gif"/><Relationship Id="rId3"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9.jpe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1.xml"/><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pn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gif"/><Relationship Id="rId13" Type="http://schemas.openxmlformats.org/officeDocument/2006/relationships/image" Target="../media/image22.jpeg"/><Relationship Id="rId14" Type="http://schemas.openxmlformats.org/officeDocument/2006/relationships/image" Target="../media/image23.png"/><Relationship Id="rId15" Type="http://schemas.openxmlformats.org/officeDocument/2006/relationships/image" Target="../media/image24.jpeg"/><Relationship Id="rId16" Type="http://schemas.openxmlformats.org/officeDocument/2006/relationships/image" Target="../media/image25.jpeg"/><Relationship Id="rId17"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6.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1462114" y="3826576"/>
            <a:ext cx="6343428" cy="2062103"/>
          </a:xfrm>
          <a:prstGeom prst="rect">
            <a:avLst/>
          </a:prstGeom>
          <a:noFill/>
        </p:spPr>
        <p:txBody>
          <a:bodyPr wrap="none" rtlCol="0">
            <a:spAutoFit/>
          </a:bodyPr>
          <a:lstStyle/>
          <a:p>
            <a:pPr algn="ctr"/>
            <a:r>
              <a:rPr lang="es-MX" sz="3600" dirty="0" smtClean="0">
                <a:solidFill>
                  <a:srgbClr val="800000"/>
                </a:solidFill>
                <a:latin typeface="Berlin Sans FB" panose="020E0602020502020306" pitchFamily="34" charset="0"/>
              </a:rPr>
              <a:t>Junta de Gobierno</a:t>
            </a:r>
          </a:p>
          <a:p>
            <a:pPr algn="ctr"/>
            <a:r>
              <a:rPr lang="es-MX" sz="3600" dirty="0" smtClean="0">
                <a:solidFill>
                  <a:srgbClr val="800000"/>
                </a:solidFill>
                <a:latin typeface="Berlin Sans FB" panose="020E0602020502020306" pitchFamily="34" charset="0"/>
              </a:rPr>
              <a:t>Primera sesión ordinaria 2018</a:t>
            </a:r>
          </a:p>
          <a:p>
            <a:pPr algn="ctr"/>
            <a:r>
              <a:rPr lang="es-MX" sz="2800" dirty="0" smtClean="0">
                <a:solidFill>
                  <a:srgbClr val="800000"/>
                </a:solidFill>
                <a:latin typeface="Berlin Sans FB" panose="020E0602020502020306" pitchFamily="34" charset="0"/>
              </a:rPr>
              <a:t>Puerto Vallarta, Jal.</a:t>
            </a:r>
          </a:p>
          <a:p>
            <a:pPr algn="ctr"/>
            <a:r>
              <a:rPr lang="es-MX" sz="2800" dirty="0" smtClean="0">
                <a:solidFill>
                  <a:srgbClr val="800000"/>
                </a:solidFill>
                <a:latin typeface="Berlin Sans FB" panose="020E0602020502020306" pitchFamily="34" charset="0"/>
              </a:rPr>
              <a:t>23 de mayo de 2018</a:t>
            </a:r>
            <a:endParaRPr lang="es-MX" sz="2800" dirty="0">
              <a:solidFill>
                <a:srgbClr val="800000"/>
              </a:solidFill>
              <a:latin typeface="Berlin Sans FB" panose="020E0602020502020306"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3610"/>
            <a:ext cx="9144000" cy="3070130"/>
          </a:xfrm>
          <a:prstGeom prst="rect">
            <a:avLst/>
          </a:prstGeom>
          <a:ln>
            <a:noFill/>
          </a:ln>
          <a:effectLst>
            <a:outerShdw blurRad="190500" algn="tl" rotWithShape="0">
              <a:srgbClr val="000000">
                <a:alpha val="70000"/>
              </a:srgbClr>
            </a:outerShdw>
          </a:effectLst>
        </p:spPr>
      </p:pic>
      <p:pic>
        <p:nvPicPr>
          <p:cNvPr id="8" name="Picture 21" descr="mexico_presidenci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121" y="6159167"/>
            <a:ext cx="1820628" cy="651627"/>
          </a:xfrm>
          <a:prstGeom prst="rect">
            <a:avLst/>
          </a:prstGeom>
        </p:spPr>
      </p:pic>
      <p:pic>
        <p:nvPicPr>
          <p:cNvPr id="9" name="Picture 20" descr="CONACY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820" y="6069580"/>
            <a:ext cx="988284" cy="741214"/>
          </a:xfrm>
          <a:prstGeom prst="rect">
            <a:avLst/>
          </a:prstGeom>
        </p:spPr>
      </p:pic>
      <p:pic>
        <p:nvPicPr>
          <p:cNvPr id="10" name="Picture 19" descr="Logo ECOSU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440" y="5953628"/>
            <a:ext cx="662354" cy="857166"/>
          </a:xfrm>
          <a:prstGeom prst="rect">
            <a:avLst/>
          </a:prstGeom>
        </p:spPr>
      </p:pic>
    </p:spTree>
    <p:extLst>
      <p:ext uri="{BB962C8B-B14F-4D97-AF65-F5344CB8AC3E}">
        <p14:creationId xmlns:p14="http://schemas.microsoft.com/office/powerpoint/2010/main" val="846503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0" y="0"/>
            <a:ext cx="571500" cy="6857999"/>
            <a:chOff x="1" y="1"/>
            <a:chExt cx="636496" cy="6857999"/>
          </a:xfrm>
        </p:grpSpPr>
        <p:pic>
          <p:nvPicPr>
            <p:cNvPr id="4"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6"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graphicFrame>
        <p:nvGraphicFramePr>
          <p:cNvPr id="11" name="Gráfico 10"/>
          <p:cNvGraphicFramePr>
            <a:graphicFrameLocks/>
          </p:cNvGraphicFramePr>
          <p:nvPr>
            <p:extLst>
              <p:ext uri="{D42A27DB-BD31-4B8C-83A1-F6EECF244321}">
                <p14:modId xmlns:p14="http://schemas.microsoft.com/office/powerpoint/2010/main" val="523744753"/>
              </p:ext>
            </p:extLst>
          </p:nvPr>
        </p:nvGraphicFramePr>
        <p:xfrm>
          <a:off x="655761" y="1394379"/>
          <a:ext cx="6467552" cy="4438035"/>
        </p:xfrm>
        <a:graphic>
          <a:graphicData uri="http://schemas.openxmlformats.org/drawingml/2006/chart">
            <c:chart xmlns:c="http://schemas.openxmlformats.org/drawingml/2006/chart" xmlns:r="http://schemas.openxmlformats.org/officeDocument/2006/relationships" r:id="rId3"/>
          </a:graphicData>
        </a:graphic>
      </p:graphicFrame>
      <p:sp>
        <p:nvSpPr>
          <p:cNvPr id="9" name="Marcador de contenido 2"/>
          <p:cNvSpPr txBox="1">
            <a:spLocks/>
          </p:cNvSpPr>
          <p:nvPr/>
        </p:nvSpPr>
        <p:spPr>
          <a:xfrm>
            <a:off x="7161950" y="1048752"/>
            <a:ext cx="1982050" cy="5053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t>40 casos con &lt;1 publicación/año; 25 son cátedras CONACYT.</a:t>
            </a:r>
          </a:p>
          <a:p>
            <a:endParaRPr lang="es-MX" sz="1400" dirty="0" smtClean="0"/>
          </a:p>
          <a:p>
            <a:r>
              <a:rPr lang="es-MX" sz="1400" dirty="0" smtClean="0"/>
              <a:t>Promedio de 0.3/año en los primeros cinco años de carrera.</a:t>
            </a:r>
          </a:p>
          <a:p>
            <a:endParaRPr lang="es-MX" sz="1400" dirty="0" smtClean="0"/>
          </a:p>
          <a:p>
            <a:r>
              <a:rPr lang="es-MX" sz="1400" dirty="0"/>
              <a:t>Promedio 2.2/año </a:t>
            </a:r>
            <a:r>
              <a:rPr lang="es-MX" sz="1400" dirty="0" smtClean="0"/>
              <a:t>entre los 5 y 15 años de antigüedad. </a:t>
            </a:r>
          </a:p>
          <a:p>
            <a:endParaRPr lang="es-MX" sz="1400" dirty="0" smtClean="0"/>
          </a:p>
          <a:p>
            <a:r>
              <a:rPr lang="es-MX" sz="1400" dirty="0"/>
              <a:t>Promedio de 3 </a:t>
            </a:r>
            <a:r>
              <a:rPr lang="es-MX" sz="1400" dirty="0" smtClean="0"/>
              <a:t>entre 15 y 25 años de antigüedad.</a:t>
            </a:r>
          </a:p>
          <a:p>
            <a:pPr marL="0" indent="0">
              <a:buNone/>
            </a:pPr>
            <a:endParaRPr lang="es-MX" sz="1400" dirty="0" smtClean="0"/>
          </a:p>
          <a:p>
            <a:r>
              <a:rPr lang="es-MX" sz="1400" dirty="0"/>
              <a:t>Promedio </a:t>
            </a:r>
            <a:r>
              <a:rPr lang="es-MX" sz="1400" dirty="0" smtClean="0"/>
              <a:t>de 4.7/año a partir de los 25 años de antigüedad</a:t>
            </a:r>
            <a:r>
              <a:rPr lang="es-MX" sz="1400" dirty="0"/>
              <a:t>.</a:t>
            </a:r>
            <a:r>
              <a:rPr lang="es-MX" sz="1400" dirty="0" smtClean="0"/>
              <a:t> </a:t>
            </a:r>
            <a:endParaRPr lang="es-MX" sz="1400" dirty="0"/>
          </a:p>
        </p:txBody>
      </p:sp>
      <p:sp>
        <p:nvSpPr>
          <p:cNvPr id="12" name="Rectángulo 11"/>
          <p:cNvSpPr/>
          <p:nvPr/>
        </p:nvSpPr>
        <p:spPr>
          <a:xfrm>
            <a:off x="2774348" y="600"/>
            <a:ext cx="6429539" cy="523220"/>
          </a:xfrm>
          <a:prstGeom prst="rect">
            <a:avLst/>
          </a:prstGeom>
        </p:spPr>
        <p:txBody>
          <a:bodyPr wrap="square">
            <a:spAutoFit/>
          </a:bodyPr>
          <a:lstStyle/>
          <a:p>
            <a:pPr algn="r">
              <a:defRPr sz="1920" b="1" i="0" u="none" strike="noStrike" kern="1200" baseline="0">
                <a:solidFill>
                  <a:srgbClr val="104C7E">
                    <a:lumMod val="25000"/>
                  </a:srgbClr>
                </a:solidFill>
                <a:latin typeface="+mn-lt"/>
                <a:ea typeface="+mn-ea"/>
                <a:cs typeface="+mn-cs"/>
              </a:defRPr>
            </a:pPr>
            <a:r>
              <a:rPr lang="es-MX" sz="2800" dirty="0" smtClean="0">
                <a:solidFill>
                  <a:schemeClr val="tx1">
                    <a:lumMod val="65000"/>
                    <a:lumOff val="35000"/>
                  </a:schemeClr>
                </a:solidFill>
                <a:latin typeface="Candara" panose="020E0502030303020204" pitchFamily="34" charset="0"/>
              </a:rPr>
              <a:t>Productividad vs antigüedad (2000-2017)</a:t>
            </a:r>
            <a:endParaRPr lang="en-US" sz="2800" dirty="0">
              <a:solidFill>
                <a:schemeClr val="tx1">
                  <a:lumMod val="65000"/>
                  <a:lumOff val="35000"/>
                </a:schemeClr>
              </a:solidFill>
              <a:latin typeface="Candara" panose="020E0502030303020204" pitchFamily="34" charset="0"/>
            </a:endParaRPr>
          </a:p>
        </p:txBody>
      </p:sp>
    </p:spTree>
    <p:extLst>
      <p:ext uri="{BB962C8B-B14F-4D97-AF65-F5344CB8AC3E}">
        <p14:creationId xmlns:p14="http://schemas.microsoft.com/office/powerpoint/2010/main" val="10147951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4 CuadroTexto"/>
          <p:cNvSpPr txBox="1"/>
          <p:nvPr/>
        </p:nvSpPr>
        <p:spPr>
          <a:xfrm>
            <a:off x="2738230" y="-3504"/>
            <a:ext cx="6400800" cy="523220"/>
          </a:xfrm>
          <a:prstGeom prst="rect">
            <a:avLst/>
          </a:prstGeom>
          <a:noFill/>
        </p:spPr>
        <p:txBody>
          <a:bodyPr wrap="square" rtlCol="0">
            <a:spAutoFit/>
          </a:bodyPr>
          <a:lstStyle/>
          <a:p>
            <a:pPr algn="r"/>
            <a:r>
              <a:rPr lang="es-MX" sz="2800" b="1" dirty="0">
                <a:solidFill>
                  <a:srgbClr val="404040"/>
                </a:solidFill>
                <a:latin typeface="Candara" panose="020E0502030303020204" pitchFamily="34" charset="0"/>
              </a:rPr>
              <a:t>91 proyectos con financiamiento externo</a:t>
            </a:r>
          </a:p>
        </p:txBody>
      </p:sp>
      <p:sp>
        <p:nvSpPr>
          <p:cNvPr id="4" name="CuadroTexto 3"/>
          <p:cNvSpPr txBox="1"/>
          <p:nvPr/>
        </p:nvSpPr>
        <p:spPr>
          <a:xfrm>
            <a:off x="1323834" y="866877"/>
            <a:ext cx="7124130" cy="830997"/>
          </a:xfrm>
          <a:prstGeom prst="rect">
            <a:avLst/>
          </a:prstGeom>
          <a:noFill/>
        </p:spPr>
        <p:txBody>
          <a:bodyPr wrap="square" rtlCol="0">
            <a:spAutoFit/>
          </a:bodyPr>
          <a:lstStyle/>
          <a:p>
            <a:pPr algn="ctr"/>
            <a:r>
              <a:rPr lang="es-MX" sz="2400" dirty="0">
                <a:solidFill>
                  <a:srgbClr val="72426C"/>
                </a:solidFill>
                <a:latin typeface="Candara" panose="020E0502030303020204" pitchFamily="34" charset="0"/>
              </a:rPr>
              <a:t>Evolución número de proyectos por investigador (</a:t>
            </a:r>
            <a:r>
              <a:rPr lang="es-MX" sz="2400" dirty="0" smtClean="0">
                <a:solidFill>
                  <a:srgbClr val="72426C"/>
                </a:solidFill>
                <a:latin typeface="Candara" panose="020E0502030303020204" pitchFamily="34" charset="0"/>
              </a:rPr>
              <a:t>2013-2017)</a:t>
            </a:r>
            <a:endParaRPr lang="es-MX" sz="2400" dirty="0">
              <a:solidFill>
                <a:srgbClr val="72426C"/>
              </a:solidFill>
              <a:latin typeface="Candara" panose="020E0502030303020204" pitchFamily="34" charset="0"/>
            </a:endParaRPr>
          </a:p>
        </p:txBody>
      </p:sp>
      <p:graphicFrame>
        <p:nvGraphicFramePr>
          <p:cNvPr id="8" name="Gráfico 7"/>
          <p:cNvGraphicFramePr>
            <a:graphicFrameLocks/>
          </p:cNvGraphicFramePr>
          <p:nvPr>
            <p:extLst>
              <p:ext uri="{D42A27DB-BD31-4B8C-83A1-F6EECF244321}">
                <p14:modId xmlns:p14="http://schemas.microsoft.com/office/powerpoint/2010/main" val="2490482905"/>
              </p:ext>
            </p:extLst>
          </p:nvPr>
        </p:nvGraphicFramePr>
        <p:xfrm>
          <a:off x="1436162" y="1890802"/>
          <a:ext cx="7134632" cy="4428313"/>
        </p:xfrm>
        <a:graphic>
          <a:graphicData uri="http://schemas.openxmlformats.org/drawingml/2006/chart">
            <c:chart xmlns:c="http://schemas.openxmlformats.org/drawingml/2006/chart" xmlns:r="http://schemas.openxmlformats.org/officeDocument/2006/relationships" r:id="rId2"/>
          </a:graphicData>
        </a:graphic>
      </p:graphicFrame>
      <p:grpSp>
        <p:nvGrpSpPr>
          <p:cNvPr id="25" name="Grupo 24"/>
          <p:cNvGrpSpPr/>
          <p:nvPr/>
        </p:nvGrpSpPr>
        <p:grpSpPr>
          <a:xfrm>
            <a:off x="0" y="0"/>
            <a:ext cx="571500" cy="6857999"/>
            <a:chOff x="1" y="1"/>
            <a:chExt cx="636496" cy="6857999"/>
          </a:xfrm>
        </p:grpSpPr>
        <p:pic>
          <p:nvPicPr>
            <p:cNvPr id="26"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27"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08091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4 CuadroTexto"/>
          <p:cNvSpPr txBox="1"/>
          <p:nvPr/>
        </p:nvSpPr>
        <p:spPr>
          <a:xfrm>
            <a:off x="5604778" y="50270"/>
            <a:ext cx="3499522" cy="523220"/>
          </a:xfrm>
          <a:prstGeom prst="rect">
            <a:avLst/>
          </a:prstGeom>
          <a:noFill/>
        </p:spPr>
        <p:txBody>
          <a:bodyPr wrap="square" rtlCol="0">
            <a:spAutoFit/>
          </a:bodyPr>
          <a:lstStyle/>
          <a:p>
            <a:pPr algn="r"/>
            <a:r>
              <a:rPr lang="es-MX" sz="2800" b="1" dirty="0">
                <a:solidFill>
                  <a:srgbClr val="404040"/>
                </a:solidFill>
                <a:latin typeface="Candara"/>
                <a:cs typeface="Candara"/>
              </a:rPr>
              <a:t>Proyectos externos</a:t>
            </a:r>
          </a:p>
        </p:txBody>
      </p:sp>
      <p:sp>
        <p:nvSpPr>
          <p:cNvPr id="6" name="CuadroTexto 5"/>
          <p:cNvSpPr txBox="1"/>
          <p:nvPr/>
        </p:nvSpPr>
        <p:spPr>
          <a:xfrm>
            <a:off x="978972" y="5615242"/>
            <a:ext cx="7911364" cy="1015663"/>
          </a:xfrm>
          <a:prstGeom prst="rect">
            <a:avLst/>
          </a:prstGeom>
          <a:noFill/>
        </p:spPr>
        <p:txBody>
          <a:bodyPr wrap="square" rtlCol="0">
            <a:spAutoFit/>
          </a:bodyPr>
          <a:lstStyle/>
          <a:p>
            <a:r>
              <a:rPr lang="es-MX" sz="2000" dirty="0" smtClean="0">
                <a:solidFill>
                  <a:srgbClr val="800000"/>
                </a:solidFill>
                <a:latin typeface="Candara" panose="020E0502030303020204" pitchFamily="34" charset="0"/>
              </a:rPr>
              <a:t>Recursos propios: 	 	32 </a:t>
            </a:r>
            <a:r>
              <a:rPr lang="es-MX" sz="2000" dirty="0">
                <a:solidFill>
                  <a:srgbClr val="800000"/>
                </a:solidFill>
                <a:latin typeface="Candara" panose="020E0502030303020204" pitchFamily="34" charset="0"/>
              </a:rPr>
              <a:t>M</a:t>
            </a:r>
            <a:r>
              <a:rPr lang="es-MX" sz="2000" dirty="0" smtClean="0">
                <a:solidFill>
                  <a:srgbClr val="800000"/>
                </a:solidFill>
                <a:latin typeface="Candara" panose="020E0502030303020204" pitchFamily="34" charset="0"/>
              </a:rPr>
              <a:t>dp </a:t>
            </a:r>
            <a:r>
              <a:rPr lang="es-MX" sz="2000" dirty="0" smtClean="0">
                <a:solidFill>
                  <a:srgbClr val="800000"/>
                </a:solidFill>
                <a:latin typeface="Candara" panose="020E0502030303020204" pitchFamily="34" charset="0"/>
              </a:rPr>
              <a:t>(20 </a:t>
            </a:r>
            <a:r>
              <a:rPr lang="es-MX" sz="2000" dirty="0">
                <a:solidFill>
                  <a:srgbClr val="800000"/>
                </a:solidFill>
                <a:latin typeface="Candara" panose="020E0502030303020204" pitchFamily="34" charset="0"/>
              </a:rPr>
              <a:t>M</a:t>
            </a:r>
            <a:r>
              <a:rPr lang="es-MX" sz="2000" dirty="0" smtClean="0">
                <a:solidFill>
                  <a:srgbClr val="800000"/>
                </a:solidFill>
                <a:latin typeface="Candara" panose="020E0502030303020204" pitchFamily="34" charset="0"/>
              </a:rPr>
              <a:t>dp </a:t>
            </a:r>
            <a:r>
              <a:rPr lang="es-MX" sz="2000" dirty="0" smtClean="0">
                <a:solidFill>
                  <a:srgbClr val="800000"/>
                </a:solidFill>
                <a:latin typeface="Candara" panose="020E0502030303020204" pitchFamily="34" charset="0"/>
              </a:rPr>
              <a:t>son proyectos de 					investigación)</a:t>
            </a:r>
            <a:endParaRPr lang="es-MX" sz="2000" dirty="0">
              <a:solidFill>
                <a:srgbClr val="800000"/>
              </a:solidFill>
              <a:latin typeface="Candara" panose="020E0502030303020204" pitchFamily="34" charset="0"/>
            </a:endParaRPr>
          </a:p>
          <a:p>
            <a:r>
              <a:rPr lang="es-MX" sz="2000" dirty="0" smtClean="0">
                <a:solidFill>
                  <a:srgbClr val="800000"/>
                </a:solidFill>
                <a:latin typeface="Candara" panose="020E0502030303020204" pitchFamily="34" charset="0"/>
              </a:rPr>
              <a:t>Fondos en administración: 	17 </a:t>
            </a:r>
            <a:r>
              <a:rPr lang="es-MX" sz="2000" dirty="0">
                <a:solidFill>
                  <a:srgbClr val="800000"/>
                </a:solidFill>
                <a:latin typeface="Candara" panose="020E0502030303020204" pitchFamily="34" charset="0"/>
              </a:rPr>
              <a:t>M</a:t>
            </a:r>
            <a:r>
              <a:rPr lang="es-MX" sz="2000" dirty="0" smtClean="0">
                <a:solidFill>
                  <a:srgbClr val="800000"/>
                </a:solidFill>
                <a:latin typeface="Candara" panose="020E0502030303020204" pitchFamily="34" charset="0"/>
              </a:rPr>
              <a:t>dp </a:t>
            </a:r>
            <a:r>
              <a:rPr lang="es-MX" sz="2000" dirty="0" smtClean="0">
                <a:solidFill>
                  <a:srgbClr val="800000"/>
                </a:solidFill>
                <a:latin typeface="Candara" panose="020E0502030303020204" pitchFamily="34" charset="0"/>
              </a:rPr>
              <a:t>(no incluidos en la gráfica)</a:t>
            </a:r>
            <a:endParaRPr lang="es-MX" sz="2000" dirty="0">
              <a:solidFill>
                <a:srgbClr val="800000"/>
              </a:solidFill>
              <a:latin typeface="Candara" panose="020E0502030303020204" pitchFamily="34" charset="0"/>
            </a:endParaRPr>
          </a:p>
        </p:txBody>
      </p:sp>
      <p:graphicFrame>
        <p:nvGraphicFramePr>
          <p:cNvPr id="9" name="Gráfico 8"/>
          <p:cNvGraphicFramePr>
            <a:graphicFrameLocks/>
          </p:cNvGraphicFramePr>
          <p:nvPr>
            <p:extLst>
              <p:ext uri="{D42A27DB-BD31-4B8C-83A1-F6EECF244321}">
                <p14:modId xmlns:p14="http://schemas.microsoft.com/office/powerpoint/2010/main" val="2324388058"/>
              </p:ext>
            </p:extLst>
          </p:nvPr>
        </p:nvGraphicFramePr>
        <p:xfrm>
          <a:off x="1201004" y="872071"/>
          <a:ext cx="7219666" cy="4743171"/>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1374476" y="555615"/>
            <a:ext cx="2228751" cy="338554"/>
          </a:xfrm>
          <a:prstGeom prst="rect">
            <a:avLst/>
          </a:prstGeom>
          <a:noFill/>
        </p:spPr>
        <p:txBody>
          <a:bodyPr wrap="square" rtlCol="0">
            <a:spAutoFit/>
          </a:bodyPr>
          <a:lstStyle/>
          <a:p>
            <a:r>
              <a:rPr lang="es-MX" sz="1600" dirty="0" smtClean="0">
                <a:solidFill>
                  <a:srgbClr val="800000"/>
                </a:solidFill>
                <a:latin typeface="Candara" panose="020E0502030303020204" pitchFamily="34" charset="0"/>
              </a:rPr>
              <a:t>(miles de pesos)</a:t>
            </a:r>
            <a:endParaRPr lang="es-MX" sz="1600" dirty="0">
              <a:solidFill>
                <a:srgbClr val="800000"/>
              </a:solidFill>
              <a:latin typeface="Candara" panose="020E0502030303020204" pitchFamily="34" charset="0"/>
            </a:endParaRPr>
          </a:p>
        </p:txBody>
      </p:sp>
      <p:grpSp>
        <p:nvGrpSpPr>
          <p:cNvPr id="31" name="Grupo 30"/>
          <p:cNvGrpSpPr/>
          <p:nvPr/>
        </p:nvGrpSpPr>
        <p:grpSpPr>
          <a:xfrm>
            <a:off x="0" y="0"/>
            <a:ext cx="571500" cy="6857999"/>
            <a:chOff x="1" y="1"/>
            <a:chExt cx="636496" cy="6857999"/>
          </a:xfrm>
        </p:grpSpPr>
        <p:pic>
          <p:nvPicPr>
            <p:cNvPr id="32"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33"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331909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69332"/>
          </a:xfrm>
          <a:prstGeom prst="rect">
            <a:avLst/>
          </a:prstGeom>
          <a:noFill/>
        </p:spPr>
        <p:txBody>
          <a:bodyPr wrap="none" rtlCol="0">
            <a:spAutoFit/>
          </a:bodyPr>
          <a:lstStyle/>
          <a:p>
            <a:endParaRPr lang="en-US" dirty="0"/>
          </a:p>
        </p:txBody>
      </p:sp>
      <p:sp>
        <p:nvSpPr>
          <p:cNvPr id="22" name="TextBox 21"/>
          <p:cNvSpPr txBox="1"/>
          <p:nvPr/>
        </p:nvSpPr>
        <p:spPr>
          <a:xfrm>
            <a:off x="826397" y="-28368"/>
            <a:ext cx="8305808" cy="523220"/>
          </a:xfrm>
          <a:prstGeom prst="rect">
            <a:avLst/>
          </a:prstGeom>
          <a:noFill/>
        </p:spPr>
        <p:txBody>
          <a:bodyPr wrap="square" rtlCol="0">
            <a:spAutoFit/>
          </a:bodyPr>
          <a:lstStyle/>
          <a:p>
            <a:pPr algn="r"/>
            <a:r>
              <a:rPr lang="es-MX" sz="2800" b="1" dirty="0" smtClean="0">
                <a:solidFill>
                  <a:schemeClr val="tx1">
                    <a:lumMod val="75000"/>
                    <a:lumOff val="25000"/>
                  </a:schemeClr>
                </a:solidFill>
                <a:latin typeface="Candara"/>
                <a:cs typeface="Candara"/>
              </a:rPr>
              <a:t>Acciones para conseguir mayores recursos propios</a:t>
            </a:r>
            <a:endParaRPr lang="en-US" sz="2800" b="1" dirty="0">
              <a:solidFill>
                <a:schemeClr val="tx1">
                  <a:lumMod val="75000"/>
                  <a:lumOff val="25000"/>
                </a:schemeClr>
              </a:solidFill>
              <a:latin typeface="Candara"/>
              <a:cs typeface="Candara"/>
            </a:endParaRPr>
          </a:p>
        </p:txBody>
      </p:sp>
      <p:sp>
        <p:nvSpPr>
          <p:cNvPr id="5" name="CuadroTexto 4"/>
          <p:cNvSpPr txBox="1"/>
          <p:nvPr/>
        </p:nvSpPr>
        <p:spPr>
          <a:xfrm>
            <a:off x="1187325" y="733656"/>
            <a:ext cx="7169835" cy="2862322"/>
          </a:xfrm>
          <a:prstGeom prst="rect">
            <a:avLst/>
          </a:prstGeom>
          <a:noFill/>
        </p:spPr>
        <p:txBody>
          <a:bodyPr wrap="square" rtlCol="0">
            <a:spAutoFit/>
          </a:bodyPr>
          <a:lstStyle/>
          <a:p>
            <a:pPr marL="342900" indent="-342900" algn="just">
              <a:buFont typeface="Wingdings" panose="05000000000000000000" pitchFamily="2" charset="2"/>
              <a:buChar char="ü"/>
            </a:pPr>
            <a:r>
              <a:rPr lang="es-MX" sz="2000" dirty="0" smtClean="0"/>
              <a:t>Plataforma de acceso directo (</a:t>
            </a:r>
            <a:r>
              <a:rPr lang="es-MX" sz="2000" i="1" dirty="0" smtClean="0"/>
              <a:t>SPIN</a:t>
            </a:r>
            <a:r>
              <a:rPr lang="es-MX" sz="2000" dirty="0" smtClean="0"/>
              <a:t>) para monitorear convocatorias de financiamiento internacional y </a:t>
            </a:r>
            <a:r>
              <a:rPr lang="es-MX" sz="2000" dirty="0"/>
              <a:t>talleres </a:t>
            </a:r>
            <a:r>
              <a:rPr lang="es-MX" sz="2000" dirty="0" smtClean="0"/>
              <a:t>de capacitación </a:t>
            </a:r>
            <a:r>
              <a:rPr lang="es-MX" sz="2000" dirty="0"/>
              <a:t>presenciales y en </a:t>
            </a:r>
            <a:r>
              <a:rPr lang="es-MX" sz="2000" dirty="0" smtClean="0"/>
              <a:t>línea para </a:t>
            </a:r>
            <a:r>
              <a:rPr lang="es-MX" sz="2000" dirty="0"/>
              <a:t>su </a:t>
            </a:r>
            <a:r>
              <a:rPr lang="es-MX" sz="2000" dirty="0" smtClean="0"/>
              <a:t>uso.</a:t>
            </a:r>
          </a:p>
          <a:p>
            <a:pPr marL="342900" indent="-342900">
              <a:buFont typeface="Wingdings" panose="05000000000000000000" pitchFamily="2" charset="2"/>
              <a:buChar char="ü"/>
            </a:pPr>
            <a:endParaRPr lang="es-MX" sz="2000" dirty="0">
              <a:solidFill>
                <a:srgbClr val="800000"/>
              </a:solidFill>
              <a:latin typeface="Candara" panose="020E0502030303020204" pitchFamily="34" charset="0"/>
            </a:endParaRPr>
          </a:p>
          <a:p>
            <a:pPr marL="342900" indent="-342900">
              <a:buFont typeface="Wingdings" panose="05000000000000000000" pitchFamily="2" charset="2"/>
              <a:buChar char="ü"/>
            </a:pPr>
            <a:r>
              <a:rPr lang="es-MX" sz="2000" i="1" dirty="0" smtClean="0">
                <a:solidFill>
                  <a:srgbClr val="800000"/>
                </a:solidFill>
                <a:latin typeface="Candara" panose="020E0502030303020204" pitchFamily="34" charset="0"/>
              </a:rPr>
              <a:t>Manual de procedimientos para la documentación y control  de los proyectos de investigación</a:t>
            </a:r>
            <a:r>
              <a:rPr lang="es-MX" sz="2000" dirty="0" smtClean="0">
                <a:solidFill>
                  <a:srgbClr val="800000"/>
                </a:solidFill>
                <a:latin typeface="Candara" panose="020E0502030303020204" pitchFamily="34" charset="0"/>
              </a:rPr>
              <a:t>.</a:t>
            </a:r>
          </a:p>
          <a:p>
            <a:pPr marL="342900" indent="-342900">
              <a:buFont typeface="Wingdings" panose="05000000000000000000" pitchFamily="2" charset="2"/>
              <a:buChar char="ü"/>
            </a:pPr>
            <a:endParaRPr lang="es-MX" sz="2000" dirty="0">
              <a:solidFill>
                <a:srgbClr val="800000"/>
              </a:solidFill>
              <a:latin typeface="Candara" panose="020E0502030303020204" pitchFamily="34" charset="0"/>
            </a:endParaRPr>
          </a:p>
          <a:p>
            <a:pPr marL="342900" indent="-342900">
              <a:buFont typeface="Wingdings" panose="05000000000000000000" pitchFamily="2" charset="2"/>
              <a:buChar char="ü"/>
            </a:pPr>
            <a:r>
              <a:rPr lang="es-MX" sz="2000" dirty="0" smtClean="0">
                <a:solidFill>
                  <a:srgbClr val="800000"/>
                </a:solidFill>
                <a:latin typeface="Candara" panose="020E0502030303020204" pitchFamily="34" charset="0"/>
              </a:rPr>
              <a:t>Apoyo a proyectos desde el FID-784 con recursos ‘semilla’ y fondos concurrentes.</a:t>
            </a:r>
            <a:endParaRPr lang="es-MX" sz="2000" dirty="0">
              <a:solidFill>
                <a:srgbClr val="800000"/>
              </a:solidFill>
              <a:latin typeface="Candara" panose="020E0502030303020204" pitchFamily="34" charset="0"/>
            </a:endParaRPr>
          </a:p>
        </p:txBody>
      </p:sp>
      <p:grpSp>
        <p:nvGrpSpPr>
          <p:cNvPr id="33" name="Grupo 32"/>
          <p:cNvGrpSpPr/>
          <p:nvPr/>
        </p:nvGrpSpPr>
        <p:grpSpPr>
          <a:xfrm>
            <a:off x="0" y="0"/>
            <a:ext cx="571500" cy="6857999"/>
            <a:chOff x="1" y="1"/>
            <a:chExt cx="636496" cy="6857999"/>
          </a:xfrm>
        </p:grpSpPr>
        <p:pic>
          <p:nvPicPr>
            <p:cNvPr id="34"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35"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2" name="Imagen 1"/>
          <p:cNvPicPr>
            <a:picLocks noChangeAspect="1"/>
          </p:cNvPicPr>
          <p:nvPr/>
        </p:nvPicPr>
        <p:blipFill>
          <a:blip r:embed="rId3"/>
          <a:stretch>
            <a:fillRect/>
          </a:stretch>
        </p:blipFill>
        <p:spPr>
          <a:xfrm>
            <a:off x="2482484" y="4031492"/>
            <a:ext cx="4944536" cy="2624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17480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CuadroTexto"/>
          <p:cNvSpPr txBox="1"/>
          <p:nvPr/>
        </p:nvSpPr>
        <p:spPr>
          <a:xfrm>
            <a:off x="1357232" y="0"/>
            <a:ext cx="7786768"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Proyectos </a:t>
            </a:r>
            <a:r>
              <a:rPr lang="es-MX" sz="2800" b="1" dirty="0" smtClean="0">
                <a:solidFill>
                  <a:schemeClr val="tx1">
                    <a:lumMod val="75000"/>
                    <a:lumOff val="25000"/>
                  </a:schemeClr>
                </a:solidFill>
                <a:latin typeface="Candara"/>
                <a:cs typeface="Candara"/>
              </a:rPr>
              <a:t>multidisciplinarios </a:t>
            </a:r>
            <a:r>
              <a:rPr lang="es-MX" sz="2800" b="1" dirty="0">
                <a:solidFill>
                  <a:schemeClr val="tx1">
                    <a:lumMod val="75000"/>
                    <a:lumOff val="25000"/>
                  </a:schemeClr>
                </a:solidFill>
                <a:latin typeface="Candara"/>
                <a:cs typeface="Candara"/>
              </a:rPr>
              <a:t>y </a:t>
            </a:r>
            <a:r>
              <a:rPr lang="es-MX" sz="2800" b="1" dirty="0" smtClean="0">
                <a:solidFill>
                  <a:schemeClr val="tx1">
                    <a:lumMod val="75000"/>
                    <a:lumOff val="25000"/>
                  </a:schemeClr>
                </a:solidFill>
                <a:latin typeface="Candara"/>
                <a:cs typeface="Candara"/>
              </a:rPr>
              <a:t>transversales (MT)</a:t>
            </a:r>
            <a:endParaRPr lang="es-MX" sz="2800" b="1" dirty="0">
              <a:solidFill>
                <a:schemeClr val="tx1">
                  <a:lumMod val="75000"/>
                  <a:lumOff val="25000"/>
                </a:schemeClr>
              </a:solidFill>
              <a:latin typeface="Candara"/>
              <a:cs typeface="Candara"/>
            </a:endParaRPr>
          </a:p>
        </p:txBody>
      </p:sp>
      <p:pic>
        <p:nvPicPr>
          <p:cNvPr id="2" name="Imagen 1"/>
          <p:cNvPicPr>
            <a:picLocks noChangeAspect="1"/>
          </p:cNvPicPr>
          <p:nvPr/>
        </p:nvPicPr>
        <p:blipFill>
          <a:blip r:embed="rId2"/>
          <a:stretch>
            <a:fillRect/>
          </a:stretch>
        </p:blipFill>
        <p:spPr>
          <a:xfrm>
            <a:off x="1283854" y="2664507"/>
            <a:ext cx="2438456" cy="1828842"/>
          </a:xfrm>
          <a:prstGeom prst="rect">
            <a:avLst/>
          </a:prstGeom>
          <a:ln>
            <a:noFill/>
          </a:ln>
          <a:effectLst>
            <a:outerShdw blurRad="190500" algn="tl" rotWithShape="0">
              <a:srgbClr val="000000">
                <a:alpha val="70000"/>
              </a:srgbClr>
            </a:outerShdw>
          </a:effectLst>
        </p:spPr>
      </p:pic>
      <p:pic>
        <p:nvPicPr>
          <p:cNvPr id="1026" name="Picture 2" descr="https://www.ecosur.mx/wp-content/uploads/2017/11/Captura-de-pantalla-2017-11-06-a-las-14.54.49-300x2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958" y="4818471"/>
            <a:ext cx="2507861" cy="1872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0" name="Grupo 29"/>
          <p:cNvGrpSpPr/>
          <p:nvPr/>
        </p:nvGrpSpPr>
        <p:grpSpPr>
          <a:xfrm>
            <a:off x="0" y="0"/>
            <a:ext cx="571500" cy="6857999"/>
            <a:chOff x="1" y="1"/>
            <a:chExt cx="636496" cy="6857999"/>
          </a:xfrm>
        </p:grpSpPr>
        <p:pic>
          <p:nvPicPr>
            <p:cNvPr id="31"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32"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4" name="Picture 2" descr="http://www.ecosur.mx/wp-content/uploads/2017/03/DSC_0322-1024x6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29" y="4693527"/>
            <a:ext cx="3079994" cy="20483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980145" y="846466"/>
            <a:ext cx="7882580" cy="1754327"/>
          </a:xfrm>
          <a:prstGeom prst="rect">
            <a:avLst/>
          </a:prstGeom>
        </p:spPr>
        <p:txBody>
          <a:bodyPr wrap="square">
            <a:spAutoFit/>
          </a:bodyPr>
          <a:lstStyle/>
          <a:p>
            <a:pPr>
              <a:buFont typeface="Arial"/>
              <a:buChar char="•"/>
              <a:tabLst>
                <a:tab pos="457200" algn="l"/>
              </a:tabLst>
            </a:pPr>
            <a:r>
              <a:rPr lang="es-MX" dirty="0" smtClean="0">
                <a:latin typeface="Candara" panose="020E0502030303020204" pitchFamily="34" charset="0"/>
                <a:ea typeface="Calibri" panose="020F0502020204030204" pitchFamily="34" charset="0"/>
                <a:cs typeface="Times New Roman" panose="02020603050405020304" pitchFamily="18" charset="0"/>
              </a:rPr>
              <a:t> 	Cinco </a:t>
            </a:r>
            <a:r>
              <a:rPr lang="es-MX" dirty="0">
                <a:latin typeface="Candara" panose="020E0502030303020204" pitchFamily="34" charset="0"/>
                <a:ea typeface="Calibri" panose="020F0502020204030204" pitchFamily="34" charset="0"/>
                <a:cs typeface="Times New Roman" panose="02020603050405020304" pitchFamily="18" charset="0"/>
              </a:rPr>
              <a:t>proyectos MT que involucran a 90 académicos de las diferentes unidades regionales (aprox. 31%)</a:t>
            </a:r>
            <a:r>
              <a:rPr lang="es-MX" dirty="0" smtClean="0">
                <a:latin typeface="Candara" panose="020E0502030303020204" pitchFamily="34" charset="0"/>
                <a:ea typeface="Calibri" panose="020F0502020204030204" pitchFamily="34" charset="0"/>
                <a:cs typeface="Times New Roman" panose="02020603050405020304" pitchFamily="18" charset="0"/>
              </a:rPr>
              <a:t>. Se encuentran en etapa de cierre.</a:t>
            </a:r>
          </a:p>
          <a:p>
            <a:pPr>
              <a:buFont typeface="Arial"/>
              <a:buChar char="•"/>
              <a:tabLst>
                <a:tab pos="457200" algn="l"/>
              </a:tabLst>
            </a:pPr>
            <a:endParaRPr lang="es-MX" dirty="0" smtClean="0">
              <a:latin typeface="Candara" panose="020E0502030303020204" pitchFamily="34" charset="0"/>
              <a:ea typeface="Calibri" panose="020F0502020204030204" pitchFamily="34" charset="0"/>
              <a:cs typeface="Times New Roman" panose="02020603050405020304" pitchFamily="18" charset="0"/>
            </a:endParaRPr>
          </a:p>
          <a:p>
            <a:pPr indent="-457200">
              <a:buFont typeface="Arial"/>
              <a:buChar char="•"/>
              <a:tabLst>
                <a:tab pos="457200" algn="l"/>
              </a:tabLst>
            </a:pPr>
            <a:r>
              <a:rPr lang="es-MX" dirty="0" smtClean="0">
                <a:latin typeface="Candara" panose="020E0502030303020204" pitchFamily="34" charset="0"/>
                <a:ea typeface="Calibri" panose="020F0502020204030204" pitchFamily="34" charset="0"/>
                <a:cs typeface="Times New Roman" panose="02020603050405020304" pitchFamily="18" charset="0"/>
              </a:rPr>
              <a:t>Serán evaluados en los meses que siguen y sus resultados </a:t>
            </a:r>
            <a:r>
              <a:rPr lang="es-MX" i="1" dirty="0" smtClean="0">
                <a:latin typeface="Candara" panose="020E0502030303020204" pitchFamily="34" charset="0"/>
                <a:ea typeface="Calibri" panose="020F0502020204030204" pitchFamily="34" charset="0"/>
                <a:cs typeface="Times New Roman" panose="02020603050405020304" pitchFamily="18" charset="0"/>
              </a:rPr>
              <a:t>quasi</a:t>
            </a:r>
            <a:r>
              <a:rPr lang="es-MX" dirty="0" smtClean="0">
                <a:latin typeface="Candara" panose="020E0502030303020204" pitchFamily="34" charset="0"/>
                <a:ea typeface="Calibri" panose="020F0502020204030204" pitchFamily="34" charset="0"/>
                <a:cs typeface="Times New Roman" panose="02020603050405020304" pitchFamily="18" charset="0"/>
              </a:rPr>
              <a:t> finales podrán ser presentados en la sesión de la Junta de Gibierno de octubre de 2018.</a:t>
            </a:r>
          </a:p>
          <a:p>
            <a:pPr>
              <a:buFont typeface="Arial"/>
              <a:buChar char="•"/>
              <a:tabLst>
                <a:tab pos="457200" algn="l"/>
              </a:tabLst>
            </a:pPr>
            <a:endParaRPr lang="es-MX" dirty="0" smtClean="0">
              <a:latin typeface="Candara" panose="020E0502030303020204" pitchFamily="34" charset="0"/>
              <a:ea typeface="Calibri" panose="020F0502020204030204" pitchFamily="34" charset="0"/>
              <a:cs typeface="Times New Roman" panose="02020603050405020304" pitchFamily="18" charset="0"/>
            </a:endParaRPr>
          </a:p>
        </p:txBody>
      </p:sp>
      <p:pic>
        <p:nvPicPr>
          <p:cNvPr id="1028" name="Picture 4" descr="https://www.ecosur.mx/wp-content/uploads/2017/03/DSC_0329-300x19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388" y="2629247"/>
            <a:ext cx="28575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2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7" name="Rectángulo 6"/>
          <p:cNvSpPr/>
          <p:nvPr/>
        </p:nvSpPr>
        <p:spPr>
          <a:xfrm>
            <a:off x="856442" y="5736656"/>
            <a:ext cx="4943591" cy="1015663"/>
          </a:xfrm>
          <a:prstGeom prst="rect">
            <a:avLst/>
          </a:prstGeom>
          <a:noFill/>
        </p:spPr>
        <p:txBody>
          <a:bodyPr wrap="square">
            <a:spAutoFit/>
          </a:bodyPr>
          <a:lstStyle/>
          <a:p>
            <a:pPr algn="r"/>
            <a:r>
              <a:rPr lang="es-ES" sz="2000" b="1" dirty="0" smtClean="0">
                <a:solidFill>
                  <a:srgbClr val="993685"/>
                </a:solidFill>
                <a:latin typeface="Candara" panose="020E0502030303020204" pitchFamily="34" charset="0"/>
                <a:ea typeface="Calibri" panose="020F0502020204030204" pitchFamily="34" charset="0"/>
                <a:cs typeface="Times New Roman" panose="02020603050405020304" pitchFamily="18" charset="0"/>
              </a:rPr>
              <a:t>Seminario </a:t>
            </a:r>
            <a:r>
              <a:rPr lang="es-ES" sz="2000" b="1" dirty="0">
                <a:solidFill>
                  <a:srgbClr val="993685"/>
                </a:solidFill>
                <a:latin typeface="Candara" panose="020E0502030303020204" pitchFamily="34" charset="0"/>
                <a:ea typeface="Calibri" panose="020F0502020204030204" pitchFamily="34" charset="0"/>
                <a:cs typeface="Times New Roman" panose="02020603050405020304" pitchFamily="18" charset="0"/>
              </a:rPr>
              <a:t>Internacional </a:t>
            </a:r>
            <a:r>
              <a:rPr lang="es-ES" sz="2000" b="1" i="1" dirty="0" smtClean="0">
                <a:solidFill>
                  <a:srgbClr val="993685"/>
                </a:solidFill>
                <a:latin typeface="Candara" panose="020E0502030303020204" pitchFamily="34" charset="0"/>
                <a:ea typeface="Calibri" panose="020F0502020204030204" pitchFamily="34" charset="0"/>
                <a:cs typeface="Times New Roman" panose="02020603050405020304" pitchFamily="18" charset="0"/>
              </a:rPr>
              <a:t>Vulnerabilidades </a:t>
            </a:r>
            <a:r>
              <a:rPr lang="es-ES" sz="2000" b="1" i="1" dirty="0">
                <a:solidFill>
                  <a:srgbClr val="993685"/>
                </a:solidFill>
                <a:latin typeface="Candara" panose="020E0502030303020204" pitchFamily="34" charset="0"/>
                <a:ea typeface="Calibri" panose="020F0502020204030204" pitchFamily="34" charset="0"/>
                <a:cs typeface="Times New Roman" panose="02020603050405020304" pitchFamily="18" charset="0"/>
              </a:rPr>
              <a:t>socio-ambientales en las fronteras </a:t>
            </a:r>
            <a:r>
              <a:rPr lang="es-ES" sz="2000" b="1" i="1" dirty="0" smtClean="0">
                <a:solidFill>
                  <a:srgbClr val="993685"/>
                </a:solidFill>
                <a:latin typeface="Candara" panose="020E0502030303020204" pitchFamily="34" charset="0"/>
                <a:ea typeface="Calibri" panose="020F0502020204030204" pitchFamily="34" charset="0"/>
                <a:cs typeface="Times New Roman" panose="02020603050405020304" pitchFamily="18" charset="0"/>
              </a:rPr>
              <a:t>México-Guatemala-Belice</a:t>
            </a:r>
            <a:endParaRPr lang="es-MX" sz="2000" b="1" dirty="0">
              <a:solidFill>
                <a:srgbClr val="993685"/>
              </a:solidFill>
              <a:latin typeface="Candara" panose="020E0502030303020204" pitchFamily="34" charset="0"/>
            </a:endParaRPr>
          </a:p>
        </p:txBody>
      </p:sp>
      <p:sp>
        <p:nvSpPr>
          <p:cNvPr id="22" name="Rectángulo 21"/>
          <p:cNvSpPr/>
          <p:nvPr/>
        </p:nvSpPr>
        <p:spPr>
          <a:xfrm>
            <a:off x="841677" y="1862857"/>
            <a:ext cx="8150970" cy="707886"/>
          </a:xfrm>
          <a:prstGeom prst="rect">
            <a:avLst/>
          </a:prstGeom>
          <a:noFill/>
        </p:spPr>
        <p:txBody>
          <a:bodyPr wrap="square">
            <a:spAutoFit/>
          </a:bodyPr>
          <a:lstStyle/>
          <a:p>
            <a:pPr algn="ctr"/>
            <a:r>
              <a:rPr lang="es-ES" sz="2000" b="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Diplomado transfronterizo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Ciudadanía</a:t>
            </a:r>
            <a:r>
              <a:rPr lang="es-ES" sz="2000" b="1" i="1" dirty="0">
                <a:solidFill>
                  <a:srgbClr val="94568D"/>
                </a:solidFill>
                <a:latin typeface="Candara" panose="020E0502030303020204" pitchFamily="34" charset="0"/>
                <a:ea typeface="Calibri" panose="020F0502020204030204" pitchFamily="34" charset="0"/>
                <a:cs typeface="Times New Roman" panose="02020603050405020304" pitchFamily="18" charset="0"/>
              </a:rPr>
              <a:t>,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migración </a:t>
            </a:r>
            <a:r>
              <a:rPr lang="es-ES" sz="2000" b="1" i="1" dirty="0">
                <a:solidFill>
                  <a:srgbClr val="94568D"/>
                </a:solidFill>
                <a:latin typeface="Candara" panose="020E0502030303020204" pitchFamily="34" charset="0"/>
                <a:ea typeface="Calibri" panose="020F0502020204030204" pitchFamily="34" charset="0"/>
                <a:cs typeface="Times New Roman" panose="02020603050405020304" pitchFamily="18" charset="0"/>
              </a:rPr>
              <a:t>y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derechos humanos. Mesoamérica</a:t>
            </a:r>
            <a:r>
              <a:rPr lang="es-ES" sz="2000" b="1" i="1" dirty="0">
                <a:solidFill>
                  <a:srgbClr val="94568D"/>
                </a:solidFill>
                <a:latin typeface="Candara" panose="020E0502030303020204" pitchFamily="34" charset="0"/>
                <a:ea typeface="Calibri" panose="020F0502020204030204" pitchFamily="34" charset="0"/>
                <a:cs typeface="Times New Roman" panose="02020603050405020304" pitchFamily="18" charset="0"/>
              </a:rPr>
              <a:t>: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interacción </a:t>
            </a:r>
            <a:r>
              <a:rPr lang="es-ES" sz="2000" b="1" i="1" dirty="0">
                <a:solidFill>
                  <a:srgbClr val="94568D"/>
                </a:solidFill>
                <a:latin typeface="Candara" panose="020E0502030303020204" pitchFamily="34" charset="0"/>
                <a:ea typeface="Calibri" panose="020F0502020204030204" pitchFamily="34" charset="0"/>
                <a:cs typeface="Times New Roman" panose="02020603050405020304" pitchFamily="18" charset="0"/>
              </a:rPr>
              <a:t>de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viejas </a:t>
            </a:r>
            <a:r>
              <a:rPr lang="es-ES" sz="2000" b="1" i="1" dirty="0">
                <a:solidFill>
                  <a:srgbClr val="94568D"/>
                </a:solidFill>
                <a:latin typeface="Candara" panose="020E0502030303020204" pitchFamily="34" charset="0"/>
                <a:ea typeface="Calibri" panose="020F0502020204030204" pitchFamily="34" charset="0"/>
                <a:cs typeface="Times New Roman" panose="02020603050405020304" pitchFamily="18" charset="0"/>
              </a:rPr>
              <a:t>y </a:t>
            </a:r>
            <a:r>
              <a:rPr lang="es-ES" sz="2000" b="1" i="1" dirty="0" smtClean="0">
                <a:solidFill>
                  <a:srgbClr val="94568D"/>
                </a:solidFill>
                <a:latin typeface="Candara" panose="020E0502030303020204" pitchFamily="34" charset="0"/>
                <a:ea typeface="Calibri" panose="020F0502020204030204" pitchFamily="34" charset="0"/>
                <a:cs typeface="Times New Roman" panose="02020603050405020304" pitchFamily="18" charset="0"/>
              </a:rPr>
              <a:t>nuevas movilidades</a:t>
            </a:r>
            <a:endParaRPr lang="es-MX" sz="2000" b="1" dirty="0">
              <a:solidFill>
                <a:srgbClr val="94568D"/>
              </a:solidFill>
              <a:latin typeface="Candara" panose="020E0502030303020204" pitchFamily="34" charset="0"/>
            </a:endParaRPr>
          </a:p>
        </p:txBody>
      </p:sp>
      <p:sp>
        <p:nvSpPr>
          <p:cNvPr id="4" name="Rectángulo 3"/>
          <p:cNvSpPr/>
          <p:nvPr/>
        </p:nvSpPr>
        <p:spPr>
          <a:xfrm>
            <a:off x="4092672" y="-125582"/>
            <a:ext cx="5055495" cy="523220"/>
          </a:xfrm>
          <a:prstGeom prst="rect">
            <a:avLst/>
          </a:prstGeom>
        </p:spPr>
        <p:txBody>
          <a:bodyPr wrap="square">
            <a:spAutoFit/>
          </a:bodyPr>
          <a:lstStyle/>
          <a:p>
            <a:pPr algn="r"/>
            <a:r>
              <a:rPr lang="es-MX" sz="2800" b="1" dirty="0">
                <a:solidFill>
                  <a:schemeClr val="tx1">
                    <a:lumMod val="75000"/>
                    <a:lumOff val="25000"/>
                  </a:schemeClr>
                </a:solidFill>
                <a:latin typeface="Candara"/>
                <a:cs typeface="Candara"/>
              </a:rPr>
              <a:t>Relaciones con </a:t>
            </a:r>
            <a:r>
              <a:rPr lang="es-MX" sz="2800" b="1" dirty="0" smtClean="0">
                <a:solidFill>
                  <a:schemeClr val="tx1">
                    <a:lumMod val="75000"/>
                    <a:lumOff val="25000"/>
                  </a:schemeClr>
                </a:solidFill>
                <a:latin typeface="Candara"/>
                <a:cs typeface="Candara"/>
              </a:rPr>
              <a:t>Centroamérica</a:t>
            </a:r>
            <a:endParaRPr lang="es-MX" sz="2800" b="1" dirty="0">
              <a:solidFill>
                <a:schemeClr val="tx1">
                  <a:lumMod val="75000"/>
                  <a:lumOff val="25000"/>
                </a:schemeClr>
              </a:solidFill>
              <a:latin typeface="Candara"/>
              <a:cs typeface="Candara"/>
            </a:endParaRPr>
          </a:p>
        </p:txBody>
      </p:sp>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6" name="Imagen 5"/>
          <p:cNvPicPr>
            <a:picLocks noChangeAspect="1"/>
          </p:cNvPicPr>
          <p:nvPr/>
        </p:nvPicPr>
        <p:blipFill>
          <a:blip r:embed="rId3"/>
          <a:stretch>
            <a:fillRect/>
          </a:stretch>
        </p:blipFill>
        <p:spPr>
          <a:xfrm>
            <a:off x="1240365" y="708877"/>
            <a:ext cx="7220696" cy="1127458"/>
          </a:xfrm>
          <a:prstGeom prst="rect">
            <a:avLst/>
          </a:prstGeom>
          <a:ln>
            <a:noFill/>
          </a:ln>
          <a:effectLst>
            <a:outerShdw blurRad="190500" algn="tl" rotWithShape="0">
              <a:srgbClr val="000000">
                <a:alpha val="70000"/>
              </a:srgbClr>
            </a:outerShdw>
          </a:effectLst>
        </p:spPr>
      </p:pic>
      <p:pic>
        <p:nvPicPr>
          <p:cNvPr id="2052" name="Picture 4" descr="https://www.ecosur.mx/wp-content/uploads/2017/06/SEMIARIO-TRANSFRONTERIZO-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654" y="4353509"/>
            <a:ext cx="3119063" cy="23392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5"/>
          <a:stretch>
            <a:fillRect/>
          </a:stretch>
        </p:blipFill>
        <p:spPr>
          <a:xfrm>
            <a:off x="796958" y="2829125"/>
            <a:ext cx="8170861" cy="1600637"/>
          </a:xfrm>
          <a:prstGeom prst="rect">
            <a:avLst/>
          </a:prstGeom>
        </p:spPr>
      </p:pic>
      <p:sp>
        <p:nvSpPr>
          <p:cNvPr id="13" name="Rectángulo 12"/>
          <p:cNvSpPr/>
          <p:nvPr/>
        </p:nvSpPr>
        <p:spPr>
          <a:xfrm>
            <a:off x="685914" y="4383839"/>
            <a:ext cx="4851429" cy="707886"/>
          </a:xfrm>
          <a:prstGeom prst="rect">
            <a:avLst/>
          </a:prstGeom>
          <a:noFill/>
        </p:spPr>
        <p:txBody>
          <a:bodyPr wrap="square">
            <a:spAutoFit/>
          </a:bodyPr>
          <a:lstStyle/>
          <a:p>
            <a:r>
              <a:rPr lang="es-ES" sz="2000" b="1" i="1" dirty="0" smtClean="0">
                <a:solidFill>
                  <a:srgbClr val="993685"/>
                </a:solidFill>
                <a:latin typeface="Candara" panose="020E0502030303020204" pitchFamily="34" charset="0"/>
                <a:ea typeface="Calibri" panose="020F0502020204030204" pitchFamily="34" charset="0"/>
                <a:cs typeface="Times New Roman" panose="02020603050405020304" pitchFamily="18" charset="0"/>
              </a:rPr>
              <a:t>Tercer Seminario Binacional de Cooperación en Salud México-Belice</a:t>
            </a:r>
            <a:endParaRPr lang="es-MX" sz="2000" b="1" i="1" dirty="0">
              <a:solidFill>
                <a:srgbClr val="993685"/>
              </a:solidFill>
              <a:latin typeface="Candara" panose="020E0502030303020204" pitchFamily="34" charset="0"/>
            </a:endParaRPr>
          </a:p>
        </p:txBody>
      </p:sp>
    </p:spTree>
    <p:extLst>
      <p:ext uri="{BB962C8B-B14F-4D97-AF65-F5344CB8AC3E}">
        <p14:creationId xmlns:p14="http://schemas.microsoft.com/office/powerpoint/2010/main" val="29523346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411595"/>
            <a:ext cx="184666" cy="338554"/>
          </a:xfrm>
          <a:prstGeom prst="rect">
            <a:avLst/>
          </a:prstGeom>
          <a:noFill/>
        </p:spPr>
        <p:txBody>
          <a:bodyPr wrap="none" rtlCol="0">
            <a:spAutoFit/>
          </a:bodyPr>
          <a:lstStyle/>
          <a:p>
            <a:endParaRPr lang="en-US" sz="1600" dirty="0"/>
          </a:p>
        </p:txBody>
      </p:sp>
      <p:sp>
        <p:nvSpPr>
          <p:cNvPr id="5" name="Rectángulo 4"/>
          <p:cNvSpPr/>
          <p:nvPr/>
        </p:nvSpPr>
        <p:spPr>
          <a:xfrm>
            <a:off x="725997" y="1094925"/>
            <a:ext cx="3063256" cy="1569660"/>
          </a:xfrm>
          <a:prstGeom prst="rect">
            <a:avLst/>
          </a:prstGeom>
        </p:spPr>
        <p:txBody>
          <a:bodyPr wrap="square">
            <a:spAutoFit/>
          </a:bodyPr>
          <a:lstStyle/>
          <a:p>
            <a:pPr algn="just"/>
            <a:r>
              <a:rPr lang="es-ES" sz="1600" dirty="0" smtClean="0">
                <a:solidFill>
                  <a:srgbClr val="002060"/>
                </a:solidFill>
                <a:latin typeface="Candara"/>
                <a:cs typeface="Candara"/>
              </a:rPr>
              <a:t>Científicos de Cuba, Estados Unidos y México iniciaron una expedición </a:t>
            </a:r>
            <a:r>
              <a:rPr lang="es-ES" sz="1600" dirty="0">
                <a:solidFill>
                  <a:srgbClr val="002060"/>
                </a:solidFill>
                <a:latin typeface="Candara"/>
                <a:cs typeface="Candara"/>
              </a:rPr>
              <a:t>oceanográfica </a:t>
            </a:r>
            <a:r>
              <a:rPr lang="es-ES" sz="1600" dirty="0" smtClean="0">
                <a:solidFill>
                  <a:srgbClr val="002060"/>
                </a:solidFill>
                <a:latin typeface="Candara"/>
                <a:cs typeface="Candara"/>
              </a:rPr>
              <a:t>para </a:t>
            </a:r>
            <a:r>
              <a:rPr lang="es-ES" sz="1600" dirty="0">
                <a:solidFill>
                  <a:srgbClr val="002060"/>
                </a:solidFill>
                <a:latin typeface="Candara"/>
                <a:cs typeface="Candara"/>
              </a:rPr>
              <a:t>estudiar las tendencias de la acidificación del océano y la dinámica en el Golfo de México.</a:t>
            </a:r>
          </a:p>
        </p:txBody>
      </p:sp>
      <p:sp>
        <p:nvSpPr>
          <p:cNvPr id="4" name="Rectángulo 3"/>
          <p:cNvSpPr/>
          <p:nvPr/>
        </p:nvSpPr>
        <p:spPr>
          <a:xfrm>
            <a:off x="2835116" y="5583636"/>
            <a:ext cx="2900273" cy="1077218"/>
          </a:xfrm>
          <a:prstGeom prst="rect">
            <a:avLst/>
          </a:prstGeom>
        </p:spPr>
        <p:txBody>
          <a:bodyPr wrap="square">
            <a:spAutoFit/>
          </a:bodyPr>
          <a:lstStyle/>
          <a:p>
            <a:pPr algn="r"/>
            <a:r>
              <a:rPr lang="es-ES" sz="1600" dirty="0">
                <a:solidFill>
                  <a:srgbClr val="002060"/>
                </a:solidFill>
                <a:latin typeface="Candara" panose="020E0502030303020204" pitchFamily="34" charset="0"/>
              </a:rPr>
              <a:t>C</a:t>
            </a:r>
            <a:r>
              <a:rPr lang="es-ES" sz="1600" dirty="0" smtClean="0">
                <a:solidFill>
                  <a:srgbClr val="002060"/>
                </a:solidFill>
                <a:latin typeface="Candara" panose="020E0502030303020204" pitchFamily="34" charset="0"/>
              </a:rPr>
              <a:t>rucero </a:t>
            </a:r>
            <a:r>
              <a:rPr lang="es-ES" sz="1600" dirty="0">
                <a:solidFill>
                  <a:srgbClr val="002060"/>
                </a:solidFill>
                <a:latin typeface="Candara" panose="020E0502030303020204" pitchFamily="34" charset="0"/>
              </a:rPr>
              <a:t>oceanográfico </a:t>
            </a:r>
            <a:r>
              <a:rPr lang="es-ES" sz="1600" dirty="0" smtClean="0">
                <a:solidFill>
                  <a:srgbClr val="002060"/>
                </a:solidFill>
                <a:latin typeface="Candara" panose="020E0502030303020204" pitchFamily="34" charset="0"/>
              </a:rPr>
              <a:t>para </a:t>
            </a:r>
            <a:r>
              <a:rPr lang="es-ES" sz="1600" dirty="0">
                <a:solidFill>
                  <a:srgbClr val="002060"/>
                </a:solidFill>
                <a:latin typeface="Candara" panose="020E0502030303020204" pitchFamily="34" charset="0"/>
              </a:rPr>
              <a:t>obtener muestras de plancton en el noroeste de Cuba y norte del Caribe </a:t>
            </a:r>
            <a:r>
              <a:rPr lang="es-ES" sz="1600" dirty="0" smtClean="0">
                <a:solidFill>
                  <a:srgbClr val="002060"/>
                </a:solidFill>
                <a:latin typeface="Candara" panose="020E0502030303020204" pitchFamily="34" charset="0"/>
              </a:rPr>
              <a:t>mexicano.</a:t>
            </a:r>
            <a:endParaRPr lang="es-ES" sz="1600" dirty="0">
              <a:solidFill>
                <a:srgbClr val="002060"/>
              </a:solidFill>
              <a:latin typeface="Candara" panose="020E0502030303020204" pitchFamily="34" charset="0"/>
            </a:endParaRPr>
          </a:p>
        </p:txBody>
      </p:sp>
      <p:sp>
        <p:nvSpPr>
          <p:cNvPr id="16" name="CuadroTexto 15"/>
          <p:cNvSpPr txBox="1"/>
          <p:nvPr/>
        </p:nvSpPr>
        <p:spPr>
          <a:xfrm>
            <a:off x="4352256" y="779757"/>
            <a:ext cx="4631050" cy="1077218"/>
          </a:xfrm>
          <a:prstGeom prst="rect">
            <a:avLst/>
          </a:prstGeom>
          <a:noFill/>
        </p:spPr>
        <p:txBody>
          <a:bodyPr wrap="square" rtlCol="0">
            <a:spAutoFit/>
          </a:bodyPr>
          <a:lstStyle/>
          <a:p>
            <a:pPr algn="r"/>
            <a:r>
              <a:rPr lang="es-MX" sz="1600" dirty="0" smtClean="0">
                <a:solidFill>
                  <a:srgbClr val="002060"/>
                </a:solidFill>
                <a:latin typeface="Candara" panose="020E0502030303020204" pitchFamily="34" charset="0"/>
              </a:rPr>
              <a:t>Colaboración con la </a:t>
            </a:r>
            <a:r>
              <a:rPr lang="es-MX" sz="1600" dirty="0">
                <a:solidFill>
                  <a:srgbClr val="002060"/>
                </a:solidFill>
                <a:latin typeface="Candara" panose="020E0502030303020204" pitchFamily="34" charset="0"/>
              </a:rPr>
              <a:t>Comisión Internacional de </a:t>
            </a:r>
            <a:r>
              <a:rPr lang="es-MX" sz="1600" dirty="0" smtClean="0">
                <a:solidFill>
                  <a:srgbClr val="002060"/>
                </a:solidFill>
                <a:latin typeface="Candara" panose="020E0502030303020204" pitchFamily="34" charset="0"/>
              </a:rPr>
              <a:t>Límites </a:t>
            </a:r>
            <a:r>
              <a:rPr lang="es-MX" sz="1600" dirty="0">
                <a:solidFill>
                  <a:srgbClr val="002060"/>
                </a:solidFill>
                <a:latin typeface="Candara" panose="020E0502030303020204" pitchFamily="34" charset="0"/>
              </a:rPr>
              <a:t>y </a:t>
            </a:r>
            <a:r>
              <a:rPr lang="es-MX" sz="1600" dirty="0" smtClean="0">
                <a:solidFill>
                  <a:srgbClr val="002060"/>
                </a:solidFill>
                <a:latin typeface="Candara" panose="020E0502030303020204" pitchFamily="34" charset="0"/>
              </a:rPr>
              <a:t>Aguas (CILA-SRE) en </a:t>
            </a:r>
            <a:r>
              <a:rPr lang="es-MX" sz="1600" b="1" dirty="0" smtClean="0">
                <a:solidFill>
                  <a:srgbClr val="002060"/>
                </a:solidFill>
                <a:latin typeface="Candara" panose="020E0502030303020204" pitchFamily="34" charset="0"/>
              </a:rPr>
              <a:t>problemas binacionales de cuencas transfronterizas </a:t>
            </a:r>
            <a:r>
              <a:rPr lang="es-MX" sz="1600" dirty="0" smtClean="0">
                <a:solidFill>
                  <a:srgbClr val="002060"/>
                </a:solidFill>
                <a:latin typeface="Candara" panose="020E0502030303020204" pitchFamily="34" charset="0"/>
              </a:rPr>
              <a:t>de los ríos Suchiate y Coatán y el sistema Grijalva-Usumacinta.</a:t>
            </a:r>
            <a:endParaRPr lang="es-MX" sz="1600" dirty="0">
              <a:solidFill>
                <a:srgbClr val="002060"/>
              </a:solidFill>
              <a:latin typeface="Candara" panose="020E0502030303020204" pitchFamily="34" charset="0"/>
            </a:endParaRPr>
          </a:p>
        </p:txBody>
      </p:sp>
      <p:sp>
        <p:nvSpPr>
          <p:cNvPr id="36" name="Rectángulo 35"/>
          <p:cNvSpPr/>
          <p:nvPr/>
        </p:nvSpPr>
        <p:spPr>
          <a:xfrm>
            <a:off x="1180640" y="-56607"/>
            <a:ext cx="7952795" cy="523220"/>
          </a:xfrm>
          <a:prstGeom prst="rect">
            <a:avLst/>
          </a:prstGeom>
        </p:spPr>
        <p:txBody>
          <a:bodyPr wrap="square">
            <a:spAutoFit/>
          </a:bodyPr>
          <a:lstStyle/>
          <a:p>
            <a:pPr algn="r"/>
            <a:r>
              <a:rPr lang="es-MX" sz="2800" b="1" dirty="0">
                <a:solidFill>
                  <a:schemeClr val="tx1">
                    <a:lumMod val="75000"/>
                    <a:lumOff val="25000"/>
                  </a:schemeClr>
                </a:solidFill>
                <a:latin typeface="Candara"/>
                <a:cs typeface="Candara"/>
              </a:rPr>
              <a:t>Relaciones con </a:t>
            </a:r>
            <a:r>
              <a:rPr lang="es-MX" sz="2800" b="1" dirty="0" smtClean="0">
                <a:solidFill>
                  <a:schemeClr val="tx1">
                    <a:lumMod val="75000"/>
                    <a:lumOff val="25000"/>
                  </a:schemeClr>
                </a:solidFill>
                <a:latin typeface="Candara"/>
                <a:cs typeface="Candara"/>
              </a:rPr>
              <a:t>Centroamérica y el Caribe </a:t>
            </a:r>
            <a:endParaRPr lang="es-MX" sz="2800" b="1" dirty="0">
              <a:solidFill>
                <a:schemeClr val="tx1">
                  <a:lumMod val="75000"/>
                  <a:lumOff val="25000"/>
                </a:schemeClr>
              </a:solidFill>
              <a:latin typeface="Candara"/>
              <a:cs typeface="Candara"/>
            </a:endParaRPr>
          </a:p>
        </p:txBody>
      </p:sp>
      <p:grpSp>
        <p:nvGrpSpPr>
          <p:cNvPr id="37" name="Grupo 36"/>
          <p:cNvGrpSpPr/>
          <p:nvPr/>
        </p:nvGrpSpPr>
        <p:grpSpPr>
          <a:xfrm>
            <a:off x="0" y="0"/>
            <a:ext cx="571500" cy="6857999"/>
            <a:chOff x="1" y="1"/>
            <a:chExt cx="636496" cy="6857999"/>
          </a:xfrm>
        </p:grpSpPr>
        <p:pic>
          <p:nvPicPr>
            <p:cNvPr id="38"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39"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9" name="Imagen 8"/>
          <p:cNvPicPr>
            <a:picLocks noChangeAspect="1"/>
          </p:cNvPicPr>
          <p:nvPr/>
        </p:nvPicPr>
        <p:blipFill>
          <a:blip r:embed="rId3"/>
          <a:stretch>
            <a:fillRect/>
          </a:stretch>
        </p:blipFill>
        <p:spPr>
          <a:xfrm>
            <a:off x="736828" y="2732522"/>
            <a:ext cx="3354443" cy="2518443"/>
          </a:xfrm>
          <a:prstGeom prst="rect">
            <a:avLst/>
          </a:prstGeom>
        </p:spPr>
      </p:pic>
      <p:pic>
        <p:nvPicPr>
          <p:cNvPr id="13" name="Imagen 12"/>
          <p:cNvPicPr>
            <a:picLocks noChangeAspect="1"/>
          </p:cNvPicPr>
          <p:nvPr/>
        </p:nvPicPr>
        <p:blipFill>
          <a:blip r:embed="rId4"/>
          <a:stretch>
            <a:fillRect/>
          </a:stretch>
        </p:blipFill>
        <p:spPr>
          <a:xfrm>
            <a:off x="5668775" y="4591171"/>
            <a:ext cx="3386716" cy="2159322"/>
          </a:xfrm>
          <a:prstGeom prst="rect">
            <a:avLst/>
          </a:prstGeom>
          <a:effectLst>
            <a:softEdge rad="127000"/>
          </a:effectLst>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5470" y="2031301"/>
            <a:ext cx="3501917" cy="23694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01990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44" name="TextBox 43"/>
          <p:cNvSpPr txBox="1"/>
          <p:nvPr/>
        </p:nvSpPr>
        <p:spPr>
          <a:xfrm>
            <a:off x="1044914" y="17598"/>
            <a:ext cx="8051337" cy="523220"/>
          </a:xfrm>
          <a:prstGeom prst="rect">
            <a:avLst/>
          </a:prstGeom>
          <a:noFill/>
        </p:spPr>
        <p:txBody>
          <a:bodyPr wrap="square" rtlCol="0">
            <a:spAutoFit/>
          </a:bodyPr>
          <a:lstStyle/>
          <a:p>
            <a:pPr algn="r"/>
            <a:r>
              <a:rPr lang="es-MX" sz="2800" b="1" dirty="0">
                <a:solidFill>
                  <a:srgbClr val="404040"/>
                </a:solidFill>
                <a:latin typeface="Candara"/>
                <a:cs typeface="Candara"/>
              </a:rPr>
              <a:t>Acciones estratégicas: fortalecimiento del FID-784 </a:t>
            </a:r>
          </a:p>
        </p:txBody>
      </p:sp>
      <p:pic>
        <p:nvPicPr>
          <p:cNvPr id="6" name="Imagen 5"/>
          <p:cNvPicPr>
            <a:picLocks noChangeAspect="1"/>
          </p:cNvPicPr>
          <p:nvPr/>
        </p:nvPicPr>
        <p:blipFill>
          <a:blip r:embed="rId2"/>
          <a:stretch>
            <a:fillRect/>
          </a:stretch>
        </p:blipFill>
        <p:spPr>
          <a:xfrm>
            <a:off x="5542265" y="1210996"/>
            <a:ext cx="3439315" cy="5139346"/>
          </a:xfrm>
          <a:prstGeom prst="rect">
            <a:avLst/>
          </a:prstGeom>
          <a:ln>
            <a:noFill/>
          </a:ln>
          <a:effectLst>
            <a:outerShdw blurRad="190500" algn="tl" rotWithShape="0">
              <a:srgbClr val="000000">
                <a:alpha val="70000"/>
              </a:srgbClr>
            </a:outerShdw>
          </a:effectLst>
        </p:spPr>
      </p:pic>
      <p:pic>
        <p:nvPicPr>
          <p:cNvPr id="14"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l="4423" t="17689" r="9875" b="10739"/>
          <a:stretch/>
        </p:blipFill>
        <p:spPr>
          <a:xfrm>
            <a:off x="719968" y="4199024"/>
            <a:ext cx="4285791" cy="2208119"/>
          </a:xfrm>
          <a:prstGeom prst="rect">
            <a:avLst/>
          </a:prstGeom>
          <a:ln>
            <a:noFill/>
          </a:ln>
          <a:effectLst>
            <a:softEdge rad="112500"/>
          </a:effectLst>
        </p:spPr>
      </p:pic>
      <p:sp>
        <p:nvSpPr>
          <p:cNvPr id="7" name="CuadroTexto 6"/>
          <p:cNvSpPr txBox="1"/>
          <p:nvPr/>
        </p:nvSpPr>
        <p:spPr>
          <a:xfrm>
            <a:off x="734831" y="786009"/>
            <a:ext cx="4581020" cy="3139321"/>
          </a:xfrm>
          <a:prstGeom prst="rect">
            <a:avLst/>
          </a:prstGeom>
          <a:noFill/>
        </p:spPr>
        <p:txBody>
          <a:bodyPr wrap="square" rtlCol="0">
            <a:spAutoFit/>
          </a:bodyPr>
          <a:lstStyle/>
          <a:p>
            <a:pPr marL="285750" indent="-285750">
              <a:buFont typeface="Arial"/>
              <a:buChar char="•"/>
            </a:pPr>
            <a:r>
              <a:rPr lang="es-ES" b="1" dirty="0" smtClean="0">
                <a:solidFill>
                  <a:srgbClr val="800000"/>
                </a:solidFill>
                <a:latin typeface="Candara"/>
                <a:cs typeface="Candara"/>
              </a:rPr>
              <a:t>Fomento del FID en las unidades regionales de ECOSUR.</a:t>
            </a:r>
          </a:p>
          <a:p>
            <a:pPr marL="285750" indent="-285750">
              <a:buFont typeface="Arial"/>
              <a:buChar char="•"/>
            </a:pPr>
            <a:endParaRPr lang="es-ES" b="1" dirty="0" smtClean="0">
              <a:solidFill>
                <a:srgbClr val="800000"/>
              </a:solidFill>
              <a:latin typeface="Candara"/>
              <a:cs typeface="Candara"/>
            </a:endParaRPr>
          </a:p>
          <a:p>
            <a:pPr marL="285750" indent="-285750">
              <a:buFont typeface="Arial"/>
              <a:buChar char="•"/>
            </a:pPr>
            <a:r>
              <a:rPr lang="es-ES" b="1" dirty="0" smtClean="0">
                <a:solidFill>
                  <a:srgbClr val="800000"/>
                </a:solidFill>
                <a:latin typeface="Candara"/>
                <a:cs typeface="Candara"/>
              </a:rPr>
              <a:t>Creación de un sistema en línea para la evaluación de proyectos </a:t>
            </a:r>
            <a:r>
              <a:rPr lang="es-ES" b="1" dirty="0" smtClean="0">
                <a:solidFill>
                  <a:srgbClr val="800000"/>
                </a:solidFill>
                <a:latin typeface="Candara"/>
                <a:cs typeface="Candara"/>
              </a:rPr>
              <a:t>para financiamiento </a:t>
            </a:r>
            <a:r>
              <a:rPr lang="es-ES" b="1" dirty="0" smtClean="0">
                <a:solidFill>
                  <a:srgbClr val="800000"/>
                </a:solidFill>
                <a:latin typeface="Candara"/>
                <a:cs typeface="Candara"/>
              </a:rPr>
              <a:t>(22 proyectos </a:t>
            </a:r>
            <a:r>
              <a:rPr lang="es-ES" b="1" dirty="0" smtClean="0">
                <a:solidFill>
                  <a:srgbClr val="800000"/>
                </a:solidFill>
                <a:latin typeface="Candara"/>
                <a:cs typeface="Candara"/>
              </a:rPr>
              <a:t>apoy</a:t>
            </a:r>
            <a:r>
              <a:rPr lang="es-ES" b="1" dirty="0" smtClean="0">
                <a:solidFill>
                  <a:srgbClr val="800000"/>
                </a:solidFill>
                <a:latin typeface="Candara"/>
                <a:cs typeface="Candara"/>
              </a:rPr>
              <a:t>ados </a:t>
            </a:r>
            <a:r>
              <a:rPr lang="es-ES" b="1" dirty="0" smtClean="0">
                <a:solidFill>
                  <a:srgbClr val="800000"/>
                </a:solidFill>
                <a:latin typeface="Candara"/>
                <a:cs typeface="Candara"/>
              </a:rPr>
              <a:t>en 2017).</a:t>
            </a:r>
          </a:p>
          <a:p>
            <a:endParaRPr lang="es-ES" b="1" dirty="0" smtClean="0">
              <a:solidFill>
                <a:srgbClr val="800000"/>
              </a:solidFill>
              <a:latin typeface="Candara"/>
              <a:cs typeface="Candara"/>
            </a:endParaRPr>
          </a:p>
          <a:p>
            <a:pPr marL="285750" indent="-285750">
              <a:buFont typeface="Arial"/>
              <a:buChar char="•"/>
            </a:pPr>
            <a:r>
              <a:rPr lang="es-ES" b="1" dirty="0" smtClean="0">
                <a:solidFill>
                  <a:srgbClr val="800000"/>
                </a:solidFill>
                <a:latin typeface="Candara"/>
                <a:cs typeface="Candara"/>
              </a:rPr>
              <a:t>Desde 2014, 43 </a:t>
            </a:r>
            <a:r>
              <a:rPr lang="es-ES" b="1" dirty="0" smtClean="0">
                <a:solidFill>
                  <a:srgbClr val="800000"/>
                </a:solidFill>
                <a:latin typeface="Candara"/>
                <a:cs typeface="Candara"/>
              </a:rPr>
              <a:t>proyectos </a:t>
            </a:r>
            <a:r>
              <a:rPr lang="es-ES" b="1" dirty="0" smtClean="0">
                <a:solidFill>
                  <a:srgbClr val="800000"/>
                </a:solidFill>
                <a:latin typeface="Candara"/>
                <a:cs typeface="Candara"/>
              </a:rPr>
              <a:t>aprobados </a:t>
            </a:r>
            <a:r>
              <a:rPr lang="es-ES" b="1" dirty="0" smtClean="0">
                <a:solidFill>
                  <a:srgbClr val="800000"/>
                </a:solidFill>
                <a:latin typeface="Candara"/>
                <a:cs typeface="Candara"/>
              </a:rPr>
              <a:t>que involucran a 106 personas de ECOSUR y 24 de otras instituciones</a:t>
            </a:r>
            <a:r>
              <a:rPr lang="es-ES" b="1" dirty="0" smtClean="0">
                <a:solidFill>
                  <a:srgbClr val="800000"/>
                </a:solidFill>
                <a:latin typeface="Candara"/>
                <a:cs typeface="Candara"/>
              </a:rPr>
              <a:t>.</a:t>
            </a:r>
            <a:endParaRPr lang="es-ES" b="1" dirty="0" smtClean="0">
              <a:solidFill>
                <a:srgbClr val="800000"/>
              </a:solidFill>
              <a:latin typeface="Candara"/>
              <a:cs typeface="Candara"/>
            </a:endParaRPr>
          </a:p>
        </p:txBody>
      </p:sp>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3878136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 CuadroTexto"/>
          <p:cNvSpPr txBox="1"/>
          <p:nvPr/>
        </p:nvSpPr>
        <p:spPr>
          <a:xfrm>
            <a:off x="1877464" y="35928"/>
            <a:ext cx="7190253" cy="954107"/>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Acciones estratégicas: </a:t>
            </a:r>
            <a:r>
              <a:rPr lang="es-MX" sz="2800" b="1" dirty="0" smtClean="0">
                <a:solidFill>
                  <a:schemeClr val="tx1">
                    <a:lumMod val="75000"/>
                    <a:lumOff val="25000"/>
                  </a:schemeClr>
                </a:solidFill>
                <a:latin typeface="Candara"/>
                <a:cs typeface="Candara"/>
              </a:rPr>
              <a:t>acciones en </a:t>
            </a:r>
            <a:r>
              <a:rPr lang="es-MX" sz="2800" b="1" dirty="0">
                <a:solidFill>
                  <a:schemeClr val="tx1">
                    <a:lumMod val="75000"/>
                    <a:lumOff val="25000"/>
                  </a:schemeClr>
                </a:solidFill>
                <a:latin typeface="Candara"/>
                <a:cs typeface="Candara"/>
              </a:rPr>
              <a:t>la </a:t>
            </a:r>
            <a:r>
              <a:rPr lang="es-MX" sz="2800" b="1" dirty="0" smtClean="0">
                <a:solidFill>
                  <a:schemeClr val="tx1">
                    <a:lumMod val="75000"/>
                    <a:lumOff val="25000"/>
                  </a:schemeClr>
                </a:solidFill>
                <a:latin typeface="Candara"/>
                <a:cs typeface="Candara"/>
              </a:rPr>
              <a:t>Coordinación </a:t>
            </a:r>
            <a:r>
              <a:rPr lang="es-MX" sz="2800" b="1" dirty="0">
                <a:solidFill>
                  <a:schemeClr val="tx1">
                    <a:lumMod val="75000"/>
                    <a:lumOff val="25000"/>
                  </a:schemeClr>
                </a:solidFill>
                <a:latin typeface="Candara"/>
                <a:cs typeface="Candara"/>
              </a:rPr>
              <a:t>3 del CO</a:t>
            </a:r>
            <a:r>
              <a:rPr lang="es-MX" sz="2800" b="1" dirty="0">
                <a:solidFill>
                  <a:srgbClr val="0070C0"/>
                </a:solidFill>
                <a:latin typeface="Candara"/>
                <a:cs typeface="Candara"/>
              </a:rPr>
              <a:t>NACYT</a:t>
            </a:r>
          </a:p>
        </p:txBody>
      </p:sp>
      <p:sp>
        <p:nvSpPr>
          <p:cNvPr id="3" name="Rectángulo 2"/>
          <p:cNvSpPr/>
          <p:nvPr/>
        </p:nvSpPr>
        <p:spPr>
          <a:xfrm>
            <a:off x="688216" y="1288138"/>
            <a:ext cx="3170059" cy="1754327"/>
          </a:xfrm>
          <a:prstGeom prst="rect">
            <a:avLst/>
          </a:prstGeom>
          <a:gradFill>
            <a:gsLst>
              <a:gs pos="0">
                <a:schemeClr val="lt1">
                  <a:tint val="93000"/>
                  <a:satMod val="150000"/>
                  <a:shade val="98000"/>
                  <a:lumMod val="102000"/>
                </a:schemeClr>
              </a:gs>
              <a:gs pos="28000">
                <a:schemeClr val="lt1">
                  <a:tint val="98000"/>
                  <a:satMod val="130000"/>
                  <a:shade val="90000"/>
                  <a:lumMod val="103000"/>
                </a:schemeClr>
              </a:gs>
              <a:gs pos="100000">
                <a:schemeClr val="lt1">
                  <a:shade val="63000"/>
                  <a:satMod val="120000"/>
                </a:schemeClr>
              </a:gs>
            </a:gsLst>
          </a:gradFill>
          <a:ln w="25400">
            <a:noFill/>
          </a:ln>
        </p:spPr>
        <p:style>
          <a:lnRef idx="0">
            <a:scrgbClr r="0" g="0" b="0"/>
          </a:lnRef>
          <a:fillRef idx="1003">
            <a:schemeClr val="lt1"/>
          </a:fillRef>
          <a:effectRef idx="0">
            <a:scrgbClr r="0" g="0" b="0"/>
          </a:effectRef>
          <a:fontRef idx="major"/>
        </p:style>
        <p:txBody>
          <a:bodyPr wrap="square">
            <a:spAutoFit/>
          </a:bodyPr>
          <a:lstStyle/>
          <a:p>
            <a:pPr algn="just">
              <a:spcAft>
                <a:spcPts val="0"/>
              </a:spcAft>
            </a:pPr>
            <a:r>
              <a:rPr lang="es-ES"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Información a la comunidad </a:t>
            </a:r>
            <a:r>
              <a:rPr lang="es-ES" dirty="0">
                <a:solidFill>
                  <a:srgbClr val="800000"/>
                </a:solidFill>
                <a:latin typeface="Candara" panose="020E0502030303020204" pitchFamily="34" charset="0"/>
                <a:ea typeface="Calibri" panose="020F0502020204030204" pitchFamily="34" charset="0"/>
                <a:cs typeface="Times New Roman" panose="02020603050405020304" pitchFamily="18" charset="0"/>
              </a:rPr>
              <a:t>de </a:t>
            </a:r>
            <a:r>
              <a:rPr lang="es-ES"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ECOSUR de la integración </a:t>
            </a:r>
            <a:r>
              <a:rPr lang="es-ES" dirty="0">
                <a:solidFill>
                  <a:srgbClr val="800000"/>
                </a:solidFill>
                <a:latin typeface="Candara" panose="020E0502030303020204" pitchFamily="34" charset="0"/>
                <a:ea typeface="Calibri" panose="020F0502020204030204" pitchFamily="34" charset="0"/>
                <a:cs typeface="Times New Roman" panose="02020603050405020304" pitchFamily="18" charset="0"/>
              </a:rPr>
              <a:t>de la institución en la Coordinación 3 </a:t>
            </a:r>
            <a:r>
              <a:rPr lang="es-ES" i="1"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Medio </a:t>
            </a:r>
            <a:r>
              <a:rPr lang="es-ES" i="1" dirty="0">
                <a:solidFill>
                  <a:srgbClr val="800000"/>
                </a:solidFill>
                <a:latin typeface="Candara" panose="020E0502030303020204" pitchFamily="34" charset="0"/>
                <a:ea typeface="Calibri" panose="020F0502020204030204" pitchFamily="34" charset="0"/>
                <a:cs typeface="Times New Roman" panose="02020603050405020304" pitchFamily="18" charset="0"/>
              </a:rPr>
              <a:t>Ambiente, Salud y </a:t>
            </a:r>
            <a:r>
              <a:rPr lang="es-ES" i="1"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Alimentación </a:t>
            </a:r>
            <a:r>
              <a:rPr lang="es-ES" dirty="0">
                <a:solidFill>
                  <a:srgbClr val="800000"/>
                </a:solidFill>
                <a:latin typeface="Candara" panose="020E0502030303020204" pitchFamily="34" charset="0"/>
                <a:ea typeface="Calibri" panose="020F0502020204030204" pitchFamily="34" charset="0"/>
                <a:cs typeface="Times New Roman" panose="02020603050405020304" pitchFamily="18" charset="0"/>
              </a:rPr>
              <a:t>del sistema de </a:t>
            </a:r>
            <a:r>
              <a:rPr lang="es-ES"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centros del CONACYT</a:t>
            </a:r>
            <a:r>
              <a:rPr lang="es-ES" dirty="0">
                <a:solidFill>
                  <a:srgbClr val="800000"/>
                </a:solidFill>
                <a:latin typeface="Candara" panose="020E0502030303020204" pitchFamily="34" charset="0"/>
                <a:ea typeface="Calibri" panose="020F0502020204030204" pitchFamily="34" charset="0"/>
                <a:cs typeface="Times New Roman" panose="02020603050405020304" pitchFamily="18" charset="0"/>
              </a:rPr>
              <a:t>.</a:t>
            </a:r>
            <a:endParaRPr lang="es-MX" dirty="0">
              <a:solidFill>
                <a:srgbClr val="800000"/>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587967" y="4340868"/>
            <a:ext cx="4361922" cy="646331"/>
          </a:xfrm>
          <a:prstGeom prst="rect">
            <a:avLst/>
          </a:prstGeom>
          <a:ln w="25400">
            <a:noFill/>
          </a:ln>
        </p:spPr>
        <p:txBody>
          <a:bodyPr wrap="square">
            <a:spAutoFit/>
          </a:bodyPr>
          <a:lstStyle/>
          <a:p>
            <a:pPr algn="just">
              <a:spcAft>
                <a:spcPts val="0"/>
              </a:spcAft>
            </a:pPr>
            <a:r>
              <a:rPr lang="es-ES" dirty="0" smtClean="0">
                <a:solidFill>
                  <a:srgbClr val="0000FF"/>
                </a:solidFill>
                <a:latin typeface="Candara" panose="020E0502030303020204" pitchFamily="34" charset="0"/>
                <a:ea typeface="Calibri" panose="020F0502020204030204" pitchFamily="34" charset="0"/>
                <a:cs typeface="Times New Roman" panose="02020603050405020304" pitchFamily="18" charset="0"/>
              </a:rPr>
              <a:t>Participación del Grupo Directivo en el Taller </a:t>
            </a:r>
            <a:r>
              <a:rPr lang="es-ES" dirty="0">
                <a:solidFill>
                  <a:srgbClr val="0000FF"/>
                </a:solidFill>
                <a:latin typeface="Candara" panose="020E0502030303020204" pitchFamily="34" charset="0"/>
                <a:ea typeface="Calibri" panose="020F0502020204030204" pitchFamily="34" charset="0"/>
                <a:cs typeface="Times New Roman" panose="02020603050405020304" pitchFamily="18" charset="0"/>
              </a:rPr>
              <a:t>de Trabajo de la Coordinación </a:t>
            </a:r>
            <a:r>
              <a:rPr lang="es-ES" dirty="0" smtClean="0">
                <a:solidFill>
                  <a:srgbClr val="0000FF"/>
                </a:solidFill>
                <a:latin typeface="Candara" panose="020E0502030303020204" pitchFamily="34" charset="0"/>
                <a:ea typeface="Calibri" panose="020F0502020204030204" pitchFamily="34" charset="0"/>
                <a:cs typeface="Times New Roman" panose="02020603050405020304" pitchFamily="18" charset="0"/>
              </a:rPr>
              <a:t>3 </a:t>
            </a:r>
            <a:endParaRPr lang="es-MX" dirty="0">
              <a:solidFill>
                <a:srgbClr val="0000FF"/>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4575139" y="5745126"/>
            <a:ext cx="4271698" cy="923330"/>
          </a:xfrm>
          <a:prstGeom prst="rect">
            <a:avLst/>
          </a:prstGeom>
          <a:ln w="25400">
            <a:noFill/>
          </a:ln>
        </p:spPr>
        <p:txBody>
          <a:bodyPr wrap="square">
            <a:spAutoFit/>
          </a:bodyPr>
          <a:lstStyle/>
          <a:p>
            <a:pPr algn="ctr">
              <a:spcAft>
                <a:spcPts val="0"/>
              </a:spcAft>
            </a:pPr>
            <a:r>
              <a:rPr lang="es-ES" dirty="0" smtClean="0">
                <a:solidFill>
                  <a:srgbClr val="0000FF"/>
                </a:solidFill>
                <a:latin typeface="Candara" panose="020E0502030303020204" pitchFamily="34" charset="0"/>
                <a:ea typeface="Calibri" panose="020F0502020204030204" pitchFamily="34" charset="0"/>
                <a:cs typeface="Times New Roman" panose="02020603050405020304" pitchFamily="18" charset="0"/>
              </a:rPr>
              <a:t>Intercambios entre CPI para </a:t>
            </a:r>
            <a:r>
              <a:rPr lang="es-ES" dirty="0">
                <a:solidFill>
                  <a:srgbClr val="0000FF"/>
                </a:solidFill>
                <a:latin typeface="Candara" panose="020E0502030303020204" pitchFamily="34" charset="0"/>
                <a:ea typeface="Calibri" panose="020F0502020204030204" pitchFamily="34" charset="0"/>
                <a:cs typeface="Times New Roman" panose="02020603050405020304" pitchFamily="18" charset="0"/>
              </a:rPr>
              <a:t>gestionar actividades </a:t>
            </a:r>
            <a:r>
              <a:rPr lang="es-ES" dirty="0" smtClean="0">
                <a:solidFill>
                  <a:srgbClr val="0000FF"/>
                </a:solidFill>
                <a:latin typeface="Candara" panose="020E0502030303020204" pitchFamily="34" charset="0"/>
                <a:ea typeface="Calibri" panose="020F0502020204030204" pitchFamily="34" charset="0"/>
                <a:cs typeface="Times New Roman" panose="02020603050405020304" pitchFamily="18" charset="0"/>
              </a:rPr>
              <a:t>conjuntas en posgrado, divulgación, innovación e investigación</a:t>
            </a:r>
            <a:endParaRPr lang="es-MX" dirty="0">
              <a:solidFill>
                <a:srgbClr val="0000FF"/>
              </a:solidFill>
              <a:latin typeface="Candara" panose="020E0502030303020204" pitchFamily="34" charset="0"/>
              <a:ea typeface="Calibri" panose="020F0502020204030204" pitchFamily="34" charset="0"/>
              <a:cs typeface="Times New Roman" panose="02020603050405020304" pitchFamily="18" charset="0"/>
            </a:endParaRPr>
          </a:p>
        </p:txBody>
      </p:sp>
      <p:sp>
        <p:nvSpPr>
          <p:cNvPr id="6" name="Flecha abajo 5"/>
          <p:cNvSpPr/>
          <p:nvPr/>
        </p:nvSpPr>
        <p:spPr>
          <a:xfrm>
            <a:off x="6416963" y="5162699"/>
            <a:ext cx="443752" cy="591670"/>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rotWithShape="1">
          <a:blip r:embed="rId2"/>
          <a:srcRect l="1" t="25524" r="10525" b="5865"/>
          <a:stretch/>
        </p:blipFill>
        <p:spPr>
          <a:xfrm>
            <a:off x="4003412" y="1150138"/>
            <a:ext cx="4928339" cy="2834380"/>
          </a:xfrm>
          <a:prstGeom prst="rect">
            <a:avLst/>
          </a:prstGeom>
          <a:ln>
            <a:noFill/>
          </a:ln>
          <a:effectLst>
            <a:softEdge rad="112500"/>
          </a:effectLst>
        </p:spPr>
      </p:pic>
      <p:pic>
        <p:nvPicPr>
          <p:cNvPr id="8" name="Imagen 7"/>
          <p:cNvPicPr>
            <a:picLocks noChangeAspect="1"/>
          </p:cNvPicPr>
          <p:nvPr/>
        </p:nvPicPr>
        <p:blipFill>
          <a:blip r:embed="rId3"/>
          <a:stretch>
            <a:fillRect/>
          </a:stretch>
        </p:blipFill>
        <p:spPr>
          <a:xfrm>
            <a:off x="688216" y="3933402"/>
            <a:ext cx="3730061" cy="2797546"/>
          </a:xfrm>
          <a:prstGeom prst="rect">
            <a:avLst/>
          </a:prstGeom>
          <a:ln>
            <a:noFill/>
          </a:ln>
          <a:effectLst>
            <a:softEdge rad="112500"/>
          </a:effectLst>
        </p:spPr>
      </p:pic>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391901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www.ecosur.mx/wp-content/uploads/2017/05/17973832_1367328606654797_3745779543965211849_o-1024x57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8" t="2793" r="40614" b="38373"/>
          <a:stretch/>
        </p:blipFill>
        <p:spPr bwMode="auto">
          <a:xfrm>
            <a:off x="1007018" y="2328356"/>
            <a:ext cx="4013428" cy="26519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44" name="TextBox 43"/>
          <p:cNvSpPr txBox="1"/>
          <p:nvPr/>
        </p:nvSpPr>
        <p:spPr>
          <a:xfrm>
            <a:off x="1685233" y="31183"/>
            <a:ext cx="7473533" cy="523220"/>
          </a:xfrm>
          <a:prstGeom prst="rect">
            <a:avLst/>
          </a:prstGeom>
          <a:noFill/>
        </p:spPr>
        <p:txBody>
          <a:bodyPr wrap="square" rtlCol="0">
            <a:spAutoFit/>
          </a:bodyPr>
          <a:lstStyle/>
          <a:p>
            <a:pPr algn="r"/>
            <a:r>
              <a:rPr lang="es-MX" sz="2800" b="1" dirty="0" smtClean="0">
                <a:solidFill>
                  <a:schemeClr val="tx1">
                    <a:lumMod val="75000"/>
                    <a:lumOff val="25000"/>
                  </a:schemeClr>
                </a:solidFill>
                <a:latin typeface="Candara"/>
                <a:cs typeface="Candara"/>
              </a:rPr>
              <a:t>Hacia </a:t>
            </a:r>
            <a:r>
              <a:rPr lang="es-MX" sz="2800" b="1" dirty="0">
                <a:solidFill>
                  <a:schemeClr val="tx1">
                    <a:lumMod val="75000"/>
                    <a:lumOff val="25000"/>
                  </a:schemeClr>
                </a:solidFill>
                <a:latin typeface="Candara"/>
                <a:cs typeface="Candara"/>
              </a:rPr>
              <a:t>un Consorcio </a:t>
            </a:r>
            <a:r>
              <a:rPr lang="es-MX" sz="2800" b="1" dirty="0" smtClean="0">
                <a:solidFill>
                  <a:schemeClr val="tx1">
                    <a:lumMod val="75000"/>
                    <a:lumOff val="25000"/>
                  </a:schemeClr>
                </a:solidFill>
                <a:latin typeface="Candara"/>
                <a:cs typeface="Candara"/>
              </a:rPr>
              <a:t>sobre </a:t>
            </a:r>
            <a:r>
              <a:rPr lang="es-MX" sz="2800" b="1" dirty="0" smtClean="0">
                <a:solidFill>
                  <a:schemeClr val="tx1">
                    <a:lumMod val="75000"/>
                    <a:lumOff val="25000"/>
                  </a:schemeClr>
                </a:solidFill>
                <a:latin typeface="Candara"/>
                <a:cs typeface="Candara"/>
              </a:rPr>
              <a:t>salud </a:t>
            </a:r>
            <a:r>
              <a:rPr lang="es-MX" sz="2800" b="1" dirty="0">
                <a:solidFill>
                  <a:schemeClr val="tx1">
                    <a:lumMod val="75000"/>
                    <a:lumOff val="25000"/>
                  </a:schemeClr>
                </a:solidFill>
                <a:latin typeface="Candara"/>
                <a:cs typeface="Candara"/>
              </a:rPr>
              <a:t>t</a:t>
            </a:r>
            <a:r>
              <a:rPr lang="es-MX" sz="2800" b="1" dirty="0" smtClean="0">
                <a:solidFill>
                  <a:schemeClr val="tx1">
                    <a:lumMod val="75000"/>
                    <a:lumOff val="25000"/>
                  </a:schemeClr>
                </a:solidFill>
                <a:latin typeface="Candara"/>
                <a:cs typeface="Candara"/>
              </a:rPr>
              <a:t>raslacional</a:t>
            </a:r>
            <a:endParaRPr lang="es-MX" sz="2800" b="1" dirty="0">
              <a:solidFill>
                <a:schemeClr val="tx1">
                  <a:lumMod val="75000"/>
                  <a:lumOff val="25000"/>
                </a:schemeClr>
              </a:solidFill>
              <a:latin typeface="Candara"/>
              <a:cs typeface="Candara"/>
            </a:endParaRPr>
          </a:p>
        </p:txBody>
      </p:sp>
      <p:sp>
        <p:nvSpPr>
          <p:cNvPr id="5" name="Rectángulo 4"/>
          <p:cNvSpPr/>
          <p:nvPr/>
        </p:nvSpPr>
        <p:spPr>
          <a:xfrm>
            <a:off x="793806" y="970522"/>
            <a:ext cx="4439851" cy="923330"/>
          </a:xfrm>
          <a:prstGeom prst="rect">
            <a:avLst/>
          </a:prstGeom>
          <a:noFill/>
        </p:spPr>
        <p:txBody>
          <a:bodyPr wrap="square">
            <a:spAutoFit/>
          </a:bodyPr>
          <a:lstStyle/>
          <a:p>
            <a:pPr algn="just">
              <a:spcAft>
                <a:spcPts val="0"/>
              </a:spcAft>
            </a:pPr>
            <a:r>
              <a:rPr lang="es-ES" b="1" dirty="0" smtClean="0">
                <a:solidFill>
                  <a:srgbClr val="002060"/>
                </a:solidFill>
                <a:latin typeface="Candara" panose="020E0502030303020204" pitchFamily="34" charset="0"/>
                <a:ea typeface="Calibri" panose="020F0502020204030204" pitchFamily="34" charset="0"/>
                <a:cs typeface="Times New Roman" panose="02020603050405020304" pitchFamily="18" charset="0"/>
              </a:rPr>
              <a:t>Reunión </a:t>
            </a:r>
            <a:r>
              <a:rPr lang="es-ES" b="1" dirty="0">
                <a:solidFill>
                  <a:srgbClr val="002060"/>
                </a:solidFill>
                <a:latin typeface="Candara" panose="020E0502030303020204" pitchFamily="34" charset="0"/>
                <a:ea typeface="Calibri" panose="020F0502020204030204" pitchFamily="34" charset="0"/>
                <a:cs typeface="Times New Roman" panose="02020603050405020304" pitchFamily="18" charset="0"/>
              </a:rPr>
              <a:t>bilateral </a:t>
            </a:r>
            <a:r>
              <a:rPr lang="es-ES" dirty="0">
                <a:solidFill>
                  <a:srgbClr val="002060"/>
                </a:solidFill>
                <a:latin typeface="Candara" panose="020E0502030303020204" pitchFamily="34" charset="0"/>
                <a:ea typeface="Calibri" panose="020F0502020204030204" pitchFamily="34" charset="0"/>
                <a:cs typeface="Times New Roman" panose="02020603050405020304" pitchFamily="18" charset="0"/>
              </a:rPr>
              <a:t>del Programa </a:t>
            </a:r>
            <a:r>
              <a:rPr lang="es-ES" dirty="0" err="1">
                <a:solidFill>
                  <a:srgbClr val="002060"/>
                </a:solidFill>
                <a:latin typeface="Candara" panose="020E0502030303020204" pitchFamily="34" charset="0"/>
                <a:ea typeface="Calibri" panose="020F0502020204030204" pitchFamily="34" charset="0"/>
                <a:cs typeface="Times New Roman" panose="02020603050405020304" pitchFamily="18" charset="0"/>
              </a:rPr>
              <a:t>ConTex</a:t>
            </a:r>
            <a:r>
              <a:rPr lang="es-ES" dirty="0">
                <a:solidFill>
                  <a:srgbClr val="002060"/>
                </a:solidFill>
                <a:latin typeface="Candara" panose="020E0502030303020204" pitchFamily="34" charset="0"/>
                <a:ea typeface="Calibri" panose="020F0502020204030204" pitchFamily="34" charset="0"/>
                <a:cs typeface="Times New Roman" panose="02020603050405020304" pitchFamily="18" charset="0"/>
              </a:rPr>
              <a:t> entre CONACYT y el Sistema de </a:t>
            </a:r>
            <a:r>
              <a:rPr lang="es-ES" dirty="0" smtClean="0">
                <a:solidFill>
                  <a:srgbClr val="002060"/>
                </a:solidFill>
                <a:latin typeface="Candara" panose="020E0502030303020204" pitchFamily="34" charset="0"/>
                <a:ea typeface="Calibri" panose="020F0502020204030204" pitchFamily="34" charset="0"/>
                <a:cs typeface="Times New Roman" panose="02020603050405020304" pitchFamily="18" charset="0"/>
              </a:rPr>
              <a:t>la Universidad de Texas</a:t>
            </a:r>
            <a:endParaRPr lang="es-ES" sz="1600" dirty="0" smtClean="0">
              <a:solidFill>
                <a:srgbClr val="002060"/>
              </a:solidFill>
              <a:latin typeface="Candara" panose="020E050203030302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830215" y="5333438"/>
            <a:ext cx="8117263" cy="1200329"/>
          </a:xfrm>
          <a:prstGeom prst="rect">
            <a:avLst/>
          </a:prstGeom>
          <a:noFill/>
        </p:spPr>
        <p:txBody>
          <a:bodyPr wrap="square">
            <a:spAutoFit/>
          </a:bodyPr>
          <a:lstStyle/>
          <a:p>
            <a:pPr algn="just"/>
            <a:r>
              <a:rPr lang="es-MX" b="1" dirty="0" smtClean="0">
                <a:solidFill>
                  <a:srgbClr val="002060"/>
                </a:solidFill>
                <a:latin typeface="Candara" panose="020E0502030303020204" pitchFamily="34" charset="0"/>
              </a:rPr>
              <a:t>PILA </a:t>
            </a:r>
            <a:r>
              <a:rPr lang="es-MX" b="1" dirty="0">
                <a:solidFill>
                  <a:srgbClr val="002060"/>
                </a:solidFill>
                <a:latin typeface="Candara" panose="020E0502030303020204" pitchFamily="34" charset="0"/>
              </a:rPr>
              <a:t>en </a:t>
            </a:r>
            <a:r>
              <a:rPr lang="es-MX" b="1" dirty="0" smtClean="0">
                <a:solidFill>
                  <a:srgbClr val="002060"/>
                </a:solidFill>
                <a:latin typeface="Candara" panose="020E0502030303020204" pitchFamily="34" charset="0"/>
              </a:rPr>
              <a:t>Salud</a:t>
            </a:r>
            <a:r>
              <a:rPr lang="es-MX" dirty="0" smtClean="0">
                <a:solidFill>
                  <a:srgbClr val="002060"/>
                </a:solidFill>
                <a:latin typeface="Candara" panose="020E0502030303020204" pitchFamily="34" charset="0"/>
              </a:rPr>
              <a:t>, </a:t>
            </a:r>
            <a:r>
              <a:rPr lang="es-MX" dirty="0">
                <a:solidFill>
                  <a:srgbClr val="002060"/>
                </a:solidFill>
                <a:latin typeface="Candara" panose="020E0502030303020204" pitchFamily="34" charset="0"/>
              </a:rPr>
              <a:t>junto con CIAD, CIATEC, CIATEJ, CIDESI, CIMAT, CIMAV, CIO, CIQA, COLEF, ECOSUR, INAOE e </a:t>
            </a:r>
            <a:r>
              <a:rPr lang="es-MX" dirty="0" smtClean="0">
                <a:solidFill>
                  <a:srgbClr val="002060"/>
                </a:solidFill>
                <a:latin typeface="Candara" panose="020E0502030303020204" pitchFamily="34" charset="0"/>
              </a:rPr>
              <a:t>IPICYT.</a:t>
            </a:r>
          </a:p>
          <a:p>
            <a:pPr algn="just"/>
            <a:endParaRPr lang="es-MX" dirty="0" smtClean="0">
              <a:solidFill>
                <a:srgbClr val="002060"/>
              </a:solidFill>
              <a:latin typeface="Candara" panose="020E0502030303020204" pitchFamily="34" charset="0"/>
            </a:endParaRPr>
          </a:p>
          <a:p>
            <a:pPr algn="just"/>
            <a:r>
              <a:rPr lang="es-MX" b="1" dirty="0" smtClean="0">
                <a:solidFill>
                  <a:srgbClr val="002060"/>
                </a:solidFill>
                <a:latin typeface="Candara" panose="020E0502030303020204" pitchFamily="34" charset="0"/>
                <a:ea typeface="Calibri" panose="020F0502020204030204" pitchFamily="34" charset="0"/>
                <a:cs typeface="Times New Roman" panose="02020603050405020304" pitchFamily="18" charset="0"/>
              </a:rPr>
              <a:t>ECATI</a:t>
            </a:r>
            <a:r>
              <a:rPr lang="es-MX" dirty="0" smtClean="0">
                <a:solidFill>
                  <a:srgbClr val="002060"/>
                </a:solidFill>
                <a:latin typeface="Candara" panose="020E0502030303020204" pitchFamily="34" charset="0"/>
                <a:ea typeface="Calibri" panose="020F0502020204030204" pitchFamily="34" charset="0"/>
                <a:cs typeface="Times New Roman" panose="02020603050405020304" pitchFamily="18" charset="0"/>
              </a:rPr>
              <a:t> sobre Servicios Ecosistémicos: CIBNOR, CICESE. IPiCYT, INECOL, ECOSUR</a:t>
            </a:r>
            <a:r>
              <a:rPr lang="es-ES" dirty="0">
                <a:solidFill>
                  <a:srgbClr val="002060"/>
                </a:solidFill>
                <a:latin typeface="Candara" panose="020E0502030303020204" pitchFamily="34" charset="0"/>
                <a:ea typeface="Calibri" panose="020F0502020204030204" pitchFamily="34" charset="0"/>
                <a:cs typeface="Times New Roman" panose="02020603050405020304" pitchFamily="18" charset="0"/>
              </a:rPr>
              <a:t>.</a:t>
            </a:r>
          </a:p>
        </p:txBody>
      </p:sp>
      <p:sp>
        <p:nvSpPr>
          <p:cNvPr id="2" name="CuadroTexto 1"/>
          <p:cNvSpPr txBox="1"/>
          <p:nvPr/>
        </p:nvSpPr>
        <p:spPr>
          <a:xfrm>
            <a:off x="5592893" y="3730883"/>
            <a:ext cx="3310451" cy="1200329"/>
          </a:xfrm>
          <a:prstGeom prst="rect">
            <a:avLst/>
          </a:prstGeom>
          <a:noFill/>
        </p:spPr>
        <p:txBody>
          <a:bodyPr wrap="square" rtlCol="0">
            <a:spAutoFit/>
          </a:bodyPr>
          <a:lstStyle/>
          <a:p>
            <a:pPr algn="just"/>
            <a:r>
              <a:rPr lang="es-MX" b="1" dirty="0" smtClean="0">
                <a:solidFill>
                  <a:srgbClr val="002060"/>
                </a:solidFill>
                <a:latin typeface="Candara" panose="020E0502030303020204" pitchFamily="34" charset="0"/>
              </a:rPr>
              <a:t>Talleres de salud trasnacional </a:t>
            </a:r>
            <a:r>
              <a:rPr lang="es-MX" dirty="0" smtClean="0">
                <a:solidFill>
                  <a:srgbClr val="002060"/>
                </a:solidFill>
                <a:latin typeface="Candara" panose="020E0502030303020204" pitchFamily="34" charset="0"/>
              </a:rPr>
              <a:t>organizados por CONACYT </a:t>
            </a:r>
            <a:r>
              <a:rPr lang="es-MX" dirty="0" smtClean="0">
                <a:solidFill>
                  <a:srgbClr val="002060"/>
                </a:solidFill>
                <a:latin typeface="Candara" panose="020E0502030303020204" pitchFamily="34" charset="0"/>
              </a:rPr>
              <a:t>junto </a:t>
            </a:r>
            <a:r>
              <a:rPr lang="es-MX" dirty="0" smtClean="0">
                <a:solidFill>
                  <a:srgbClr val="002060"/>
                </a:solidFill>
                <a:latin typeface="Candara" panose="020E0502030303020204" pitchFamily="34" charset="0"/>
              </a:rPr>
              <a:t>con la Secretaría de Salud y la UNAM.</a:t>
            </a:r>
            <a:endParaRPr lang="es-MX" dirty="0">
              <a:solidFill>
                <a:srgbClr val="002060"/>
              </a:solidFill>
              <a:latin typeface="Candara" panose="020E0502030303020204" pitchFamily="34" charset="0"/>
            </a:endParaRPr>
          </a:p>
        </p:txBody>
      </p:sp>
      <p:pic>
        <p:nvPicPr>
          <p:cNvPr id="3074" name="Picture 2" descr="https://www.ecosur.mx/wp-content/uploads/2017/07/b17-3-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547" y="1176824"/>
            <a:ext cx="3375116" cy="2531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0" y="0"/>
            <a:ext cx="571500" cy="6857999"/>
            <a:chOff x="1" y="1"/>
            <a:chExt cx="636496" cy="6857999"/>
          </a:xfrm>
        </p:grpSpPr>
        <p:pic>
          <p:nvPicPr>
            <p:cNvPr id="34"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35"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3144206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086144" y="966142"/>
            <a:ext cx="4738361" cy="4759514"/>
          </a:xfrm>
          <a:prstGeom prst="rect">
            <a:avLst/>
          </a:prstGeom>
        </p:spPr>
      </p:pic>
      <p:sp>
        <p:nvSpPr>
          <p:cNvPr id="25" name="TextBox 24"/>
          <p:cNvSpPr txBox="1"/>
          <p:nvPr/>
        </p:nvSpPr>
        <p:spPr>
          <a:xfrm>
            <a:off x="8560650" y="394661"/>
            <a:ext cx="184666" cy="369332"/>
          </a:xfrm>
          <a:prstGeom prst="rect">
            <a:avLst/>
          </a:prstGeom>
          <a:noFill/>
        </p:spPr>
        <p:txBody>
          <a:bodyPr wrap="none" rtlCol="0">
            <a:spAutoFit/>
          </a:bodyPr>
          <a:lstStyle/>
          <a:p>
            <a:endParaRPr lang="en-US" dirty="0"/>
          </a:p>
        </p:txBody>
      </p:sp>
      <p:sp>
        <p:nvSpPr>
          <p:cNvPr id="26" name="TextBox 25"/>
          <p:cNvSpPr txBox="1"/>
          <p:nvPr/>
        </p:nvSpPr>
        <p:spPr>
          <a:xfrm>
            <a:off x="7973275" y="807411"/>
            <a:ext cx="184666" cy="369332"/>
          </a:xfrm>
          <a:prstGeom prst="rect">
            <a:avLst/>
          </a:prstGeom>
          <a:noFill/>
        </p:spPr>
        <p:txBody>
          <a:bodyPr wrap="none" rtlCol="0">
            <a:spAutoFit/>
          </a:bodyPr>
          <a:lstStyle/>
          <a:p>
            <a:endParaRPr lang="en-US" dirty="0"/>
          </a:p>
        </p:txBody>
      </p:sp>
      <p:sp>
        <p:nvSpPr>
          <p:cNvPr id="20" name="CuadroTexto 4"/>
          <p:cNvSpPr txBox="1"/>
          <p:nvPr/>
        </p:nvSpPr>
        <p:spPr>
          <a:xfrm>
            <a:off x="2615979" y="30670"/>
            <a:ext cx="6519523" cy="523220"/>
          </a:xfrm>
          <a:prstGeom prst="rect">
            <a:avLst/>
          </a:prstGeom>
          <a:noFill/>
        </p:spPr>
        <p:txBody>
          <a:bodyPr wrap="square" rtlCol="0">
            <a:spAutoFit/>
          </a:bodyPr>
          <a:lstStyle/>
          <a:p>
            <a:pPr algn="r"/>
            <a:r>
              <a:rPr lang="es-MX" sz="2800" b="1" dirty="0" smtClean="0">
                <a:solidFill>
                  <a:schemeClr val="tx1">
                    <a:lumMod val="75000"/>
                    <a:lumOff val="25000"/>
                  </a:schemeClr>
                </a:solidFill>
                <a:latin typeface="Candara"/>
                <a:cs typeface="Candara"/>
              </a:rPr>
              <a:t>Cuatro áreas </a:t>
            </a:r>
            <a:r>
              <a:rPr lang="es-MX" sz="2800" b="1" dirty="0">
                <a:solidFill>
                  <a:schemeClr val="tx1">
                    <a:lumMod val="75000"/>
                    <a:lumOff val="25000"/>
                  </a:schemeClr>
                </a:solidFill>
                <a:latin typeface="Candara"/>
                <a:cs typeface="Candara"/>
              </a:rPr>
              <a:t>básicas </a:t>
            </a:r>
            <a:r>
              <a:rPr lang="es-MX" sz="2800" b="1" dirty="0" smtClean="0">
                <a:solidFill>
                  <a:schemeClr val="tx1">
                    <a:lumMod val="75000"/>
                    <a:lumOff val="25000"/>
                  </a:schemeClr>
                </a:solidFill>
                <a:latin typeface="Candara"/>
                <a:cs typeface="Candara"/>
              </a:rPr>
              <a:t>en EC</a:t>
            </a:r>
            <a:r>
              <a:rPr lang="es-MX" sz="2800" b="1" dirty="0" smtClean="0">
                <a:solidFill>
                  <a:srgbClr val="595959"/>
                </a:solidFill>
                <a:latin typeface="Candara"/>
                <a:cs typeface="Candara"/>
              </a:rPr>
              <a:t>OSUR</a:t>
            </a:r>
            <a:endParaRPr lang="es-MX" sz="2800" b="1" dirty="0">
              <a:solidFill>
                <a:srgbClr val="595959"/>
              </a:solidFill>
              <a:latin typeface="Candara"/>
              <a:cs typeface="Candara"/>
            </a:endParaRPr>
          </a:p>
        </p:txBody>
      </p:sp>
      <p:sp>
        <p:nvSpPr>
          <p:cNvPr id="53" name="Rectángulo 52"/>
          <p:cNvSpPr/>
          <p:nvPr/>
        </p:nvSpPr>
        <p:spPr>
          <a:xfrm>
            <a:off x="1533623" y="1617898"/>
            <a:ext cx="2025142" cy="10338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400" b="1" kern="1200" dirty="0" smtClean="0">
                <a:solidFill>
                  <a:schemeClr val="accent2">
                    <a:lumMod val="50000"/>
                  </a:schemeClr>
                </a:solidFill>
                <a:latin typeface="Candara" panose="020E0502030303020204" pitchFamily="34" charset="0"/>
              </a:rPr>
              <a:t>Biodiversidad</a:t>
            </a:r>
            <a:endParaRPr lang="es-MX" sz="2400" b="1" kern="1200" dirty="0">
              <a:solidFill>
                <a:schemeClr val="accent2">
                  <a:lumMod val="50000"/>
                </a:schemeClr>
              </a:solidFill>
              <a:latin typeface="Candara" panose="020E0502030303020204" pitchFamily="34" charset="0"/>
            </a:endParaRPr>
          </a:p>
        </p:txBody>
      </p:sp>
      <p:sp>
        <p:nvSpPr>
          <p:cNvPr id="54" name="Rectángulo 53"/>
          <p:cNvSpPr/>
          <p:nvPr/>
        </p:nvSpPr>
        <p:spPr>
          <a:xfrm>
            <a:off x="6813448" y="1976452"/>
            <a:ext cx="1709410" cy="10338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400" b="1" dirty="0" smtClean="0">
                <a:solidFill>
                  <a:schemeClr val="accent2">
                    <a:lumMod val="50000"/>
                  </a:schemeClr>
                </a:solidFill>
                <a:latin typeface="Candara" panose="020E0502030303020204" pitchFamily="34" charset="0"/>
              </a:rPr>
              <a:t>Salud</a:t>
            </a:r>
            <a:endParaRPr lang="es-MX" sz="2400" b="1" kern="1200" dirty="0">
              <a:solidFill>
                <a:schemeClr val="accent2">
                  <a:lumMod val="50000"/>
                </a:schemeClr>
              </a:solidFill>
              <a:latin typeface="Candara" panose="020E0502030303020204" pitchFamily="34" charset="0"/>
            </a:endParaRPr>
          </a:p>
        </p:txBody>
      </p:sp>
      <p:sp>
        <p:nvSpPr>
          <p:cNvPr id="55" name="Rectángulo 54"/>
          <p:cNvSpPr/>
          <p:nvPr/>
        </p:nvSpPr>
        <p:spPr>
          <a:xfrm>
            <a:off x="7179700" y="3980407"/>
            <a:ext cx="1745743" cy="10338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400" b="1" dirty="0" smtClean="0">
                <a:solidFill>
                  <a:schemeClr val="accent2">
                    <a:lumMod val="50000"/>
                  </a:schemeClr>
                </a:solidFill>
                <a:latin typeface="Candara" panose="020E0502030303020204" pitchFamily="34" charset="0"/>
              </a:rPr>
              <a:t>Sociedad y cultura</a:t>
            </a:r>
            <a:endParaRPr lang="es-MX" sz="2400" b="1" kern="1200" dirty="0">
              <a:solidFill>
                <a:schemeClr val="accent2">
                  <a:lumMod val="50000"/>
                </a:schemeClr>
              </a:solidFill>
              <a:latin typeface="Candara" panose="020E0502030303020204" pitchFamily="34" charset="0"/>
            </a:endParaRPr>
          </a:p>
        </p:txBody>
      </p:sp>
      <p:sp>
        <p:nvSpPr>
          <p:cNvPr id="56" name="Rectángulo 55"/>
          <p:cNvSpPr/>
          <p:nvPr/>
        </p:nvSpPr>
        <p:spPr>
          <a:xfrm>
            <a:off x="651643" y="4138193"/>
            <a:ext cx="3131822" cy="10338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400" b="1" dirty="0">
                <a:solidFill>
                  <a:schemeClr val="accent2">
                    <a:lumMod val="50000"/>
                  </a:schemeClr>
                </a:solidFill>
                <a:latin typeface="Candara" panose="020E0502030303020204" pitchFamily="34" charset="0"/>
              </a:rPr>
              <a:t>P</a:t>
            </a:r>
            <a:r>
              <a:rPr lang="es-MX" sz="2400" b="1" kern="1200" dirty="0" smtClean="0">
                <a:solidFill>
                  <a:schemeClr val="accent2">
                    <a:lumMod val="50000"/>
                  </a:schemeClr>
                </a:solidFill>
                <a:latin typeface="Candara" panose="020E0502030303020204" pitchFamily="34" charset="0"/>
              </a:rPr>
              <a:t>roducción terrestre </a:t>
            </a:r>
          </a:p>
          <a:p>
            <a:pPr lvl="0" algn="ctr" defTabSz="889000">
              <a:lnSpc>
                <a:spcPct val="90000"/>
              </a:lnSpc>
              <a:spcBef>
                <a:spcPct val="0"/>
              </a:spcBef>
              <a:spcAft>
                <a:spcPct val="35000"/>
              </a:spcAft>
            </a:pPr>
            <a:r>
              <a:rPr lang="es-MX" sz="2400" b="1" kern="1200" dirty="0" smtClean="0">
                <a:solidFill>
                  <a:schemeClr val="accent2">
                    <a:lumMod val="50000"/>
                  </a:schemeClr>
                </a:solidFill>
                <a:latin typeface="Candara" panose="020E0502030303020204" pitchFamily="34" charset="0"/>
              </a:rPr>
              <a:t>y acuática</a:t>
            </a:r>
            <a:endParaRPr lang="es-MX" sz="2400" b="1" kern="1200" dirty="0">
              <a:solidFill>
                <a:schemeClr val="accent2">
                  <a:lumMod val="50000"/>
                </a:schemeClr>
              </a:solidFill>
              <a:latin typeface="Candara" panose="020E0502030303020204" pitchFamily="34" charset="0"/>
            </a:endParaRPr>
          </a:p>
        </p:txBody>
      </p:sp>
      <p:grpSp>
        <p:nvGrpSpPr>
          <p:cNvPr id="39" name="Grupo 38"/>
          <p:cNvGrpSpPr/>
          <p:nvPr/>
        </p:nvGrpSpPr>
        <p:grpSpPr>
          <a:xfrm>
            <a:off x="-162428" y="0"/>
            <a:ext cx="571500" cy="6857999"/>
            <a:chOff x="1" y="1"/>
            <a:chExt cx="636496" cy="6857999"/>
          </a:xfrm>
        </p:grpSpPr>
        <p:pic>
          <p:nvPicPr>
            <p:cNvPr id="40"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41"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4330149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75" y="1839185"/>
            <a:ext cx="2963579" cy="2222684"/>
          </a:xfrm>
          <a:prstGeom prst="rect">
            <a:avLst/>
          </a:prstGeom>
          <a:ln>
            <a:noFill/>
          </a:ln>
          <a:effectLst>
            <a:outerShdw blurRad="190500" algn="tl" rotWithShape="0">
              <a:srgbClr val="000000">
                <a:alpha val="70000"/>
              </a:srgbClr>
            </a:outerShdw>
          </a:effectLst>
        </p:spPr>
      </p:pic>
      <p:sp>
        <p:nvSpPr>
          <p:cNvPr id="7" name="4 CuadroTexto"/>
          <p:cNvSpPr txBox="1"/>
          <p:nvPr/>
        </p:nvSpPr>
        <p:spPr>
          <a:xfrm>
            <a:off x="4838495" y="-6157"/>
            <a:ext cx="4078705" cy="523220"/>
          </a:xfrm>
          <a:prstGeom prst="rect">
            <a:avLst/>
          </a:prstGeom>
          <a:noFill/>
        </p:spPr>
        <p:txBody>
          <a:bodyPr wrap="square" rtlCol="0">
            <a:spAutoFit/>
          </a:bodyPr>
          <a:lstStyle/>
          <a:p>
            <a:pPr algn="r"/>
            <a:r>
              <a:rPr lang="es-MX" sz="2800" b="1" dirty="0" smtClean="0">
                <a:solidFill>
                  <a:schemeClr val="tx1">
                    <a:lumMod val="75000"/>
                    <a:lumOff val="25000"/>
                  </a:schemeClr>
                </a:solidFill>
                <a:latin typeface="Candara"/>
                <a:cs typeface="Candara"/>
              </a:rPr>
              <a:t>Programas de Posgrado</a:t>
            </a:r>
            <a:endParaRPr lang="es-MX" sz="2800" b="1" dirty="0">
              <a:solidFill>
                <a:schemeClr val="tx1">
                  <a:lumMod val="75000"/>
                  <a:lumOff val="25000"/>
                </a:schemeClr>
              </a:solidFill>
              <a:latin typeface="Candara"/>
              <a:cs typeface="Candara"/>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319" y="4399403"/>
            <a:ext cx="3075613" cy="2050408"/>
          </a:xfrm>
          <a:prstGeom prst="rect">
            <a:avLst/>
          </a:prstGeom>
          <a:ln>
            <a:noFill/>
          </a:ln>
          <a:effectLst>
            <a:outerShdw blurRad="190500" algn="tl" rotWithShape="0">
              <a:srgbClr val="000000">
                <a:alpha val="70000"/>
              </a:srgbClr>
            </a:outerShdw>
          </a:effectLst>
        </p:spPr>
      </p:pic>
      <p:sp>
        <p:nvSpPr>
          <p:cNvPr id="10" name="Rectángulo 9"/>
          <p:cNvSpPr/>
          <p:nvPr/>
        </p:nvSpPr>
        <p:spPr>
          <a:xfrm>
            <a:off x="4133159" y="3310885"/>
            <a:ext cx="4727336" cy="3416320"/>
          </a:xfrm>
          <a:prstGeom prst="rect">
            <a:avLst/>
          </a:prstGeom>
          <a:noFill/>
        </p:spPr>
        <p:txBody>
          <a:bodyPr wrap="square">
            <a:spAutoFit/>
          </a:bodyPr>
          <a:lstStyle/>
          <a:p>
            <a:pPr marL="342900" lvl="0" indent="-342900" algn="just" defTabSz="457200">
              <a:buFont typeface="Wingdings" panose="05000000000000000000" pitchFamily="2" charset="2"/>
              <a:buChar char="ü"/>
            </a:pPr>
            <a:r>
              <a:rPr lang="es-MX" dirty="0">
                <a:solidFill>
                  <a:schemeClr val="bg2">
                    <a:lumMod val="25000"/>
                  </a:schemeClr>
                </a:solidFill>
                <a:latin typeface="Candara"/>
                <a:cs typeface="Candara"/>
              </a:rPr>
              <a:t>Doctorado en Ciencias en Ecología y Desarrollo </a:t>
            </a:r>
            <a:r>
              <a:rPr lang="es-MX" dirty="0" smtClean="0">
                <a:solidFill>
                  <a:schemeClr val="bg2">
                    <a:lumMod val="25000"/>
                  </a:schemeClr>
                </a:solidFill>
                <a:latin typeface="Candara"/>
                <a:cs typeface="Candara"/>
              </a:rPr>
              <a:t>Sustentable: </a:t>
            </a:r>
          </a:p>
          <a:p>
            <a:pPr lvl="0" algn="just" defTabSz="355600"/>
            <a:r>
              <a:rPr lang="es-MX" b="1" dirty="0" smtClean="0">
                <a:solidFill>
                  <a:schemeClr val="bg2">
                    <a:lumMod val="25000"/>
                  </a:schemeClr>
                </a:solidFill>
                <a:latin typeface="Candara"/>
                <a:cs typeface="Candara"/>
              </a:rPr>
              <a:t>	PNPC </a:t>
            </a:r>
            <a:r>
              <a:rPr lang="es-MX" b="1" dirty="0" smtClean="0">
                <a:solidFill>
                  <a:schemeClr val="bg2">
                    <a:lumMod val="25000"/>
                  </a:schemeClr>
                </a:solidFill>
                <a:latin typeface="Candara"/>
                <a:cs typeface="Candara"/>
              </a:rPr>
              <a:t>Consolidado: 51 </a:t>
            </a:r>
            <a:r>
              <a:rPr lang="es-MX" b="1" dirty="0" smtClean="0">
                <a:solidFill>
                  <a:schemeClr val="bg2">
                    <a:lumMod val="25000"/>
                  </a:schemeClr>
                </a:solidFill>
                <a:latin typeface="Candara"/>
                <a:cs typeface="Candara"/>
              </a:rPr>
              <a:t>admisiones</a:t>
            </a:r>
          </a:p>
          <a:p>
            <a:pPr lvl="0" algn="just" defTabSz="457200"/>
            <a:endParaRPr lang="es-MX" dirty="0">
              <a:solidFill>
                <a:schemeClr val="bg2">
                  <a:lumMod val="25000"/>
                </a:schemeClr>
              </a:solidFill>
              <a:latin typeface="Candara"/>
              <a:cs typeface="Candara"/>
            </a:endParaRPr>
          </a:p>
          <a:p>
            <a:pPr marL="342900" lvl="0" indent="-342900" defTabSz="457200">
              <a:buFont typeface="Wingdings" panose="05000000000000000000" pitchFamily="2" charset="2"/>
              <a:buChar char="ü"/>
            </a:pPr>
            <a:r>
              <a:rPr lang="es-MX" dirty="0">
                <a:solidFill>
                  <a:schemeClr val="bg2">
                    <a:lumMod val="25000"/>
                  </a:schemeClr>
                </a:solidFill>
                <a:latin typeface="Candara"/>
                <a:cs typeface="Candara"/>
              </a:rPr>
              <a:t>Maestría en Ciencias en Recursos Naturales y Desarrollo </a:t>
            </a:r>
            <a:r>
              <a:rPr lang="es-MX" dirty="0" smtClean="0">
                <a:solidFill>
                  <a:schemeClr val="bg2">
                    <a:lumMod val="25000"/>
                  </a:schemeClr>
                </a:solidFill>
                <a:latin typeface="Candara"/>
                <a:cs typeface="Candara"/>
              </a:rPr>
              <a:t>Rural: </a:t>
            </a:r>
          </a:p>
          <a:p>
            <a:pPr lvl="0" defTabSz="355600"/>
            <a:r>
              <a:rPr lang="es-MX" b="1" dirty="0" smtClean="0">
                <a:solidFill>
                  <a:schemeClr val="bg2">
                    <a:lumMod val="25000"/>
                  </a:schemeClr>
                </a:solidFill>
                <a:latin typeface="Candara"/>
                <a:cs typeface="Candara"/>
              </a:rPr>
              <a:t>	PNPC Competencia </a:t>
            </a:r>
            <a:r>
              <a:rPr lang="es-MX" b="1" dirty="0" smtClean="0">
                <a:solidFill>
                  <a:schemeClr val="bg2">
                    <a:lumMod val="25000"/>
                  </a:schemeClr>
                </a:solidFill>
                <a:latin typeface="Candara"/>
                <a:cs typeface="Candara"/>
              </a:rPr>
              <a:t>Internacional:</a:t>
            </a:r>
            <a:endParaRPr lang="es-MX" b="1" dirty="0">
              <a:solidFill>
                <a:schemeClr val="bg2">
                  <a:lumMod val="25000"/>
                </a:schemeClr>
              </a:solidFill>
              <a:latin typeface="Candara"/>
              <a:cs typeface="Candara"/>
            </a:endParaRPr>
          </a:p>
          <a:p>
            <a:pPr lvl="0" defTabSz="355600"/>
            <a:r>
              <a:rPr lang="es-MX" b="1" dirty="0" smtClean="0">
                <a:solidFill>
                  <a:schemeClr val="bg2">
                    <a:lumMod val="25000"/>
                  </a:schemeClr>
                </a:solidFill>
                <a:latin typeface="Candara"/>
                <a:cs typeface="Candara"/>
              </a:rPr>
              <a:t>	66 admisiones</a:t>
            </a:r>
            <a:endParaRPr lang="es-MX" b="1" dirty="0" smtClean="0">
              <a:solidFill>
                <a:schemeClr val="bg2">
                  <a:lumMod val="25000"/>
                </a:schemeClr>
              </a:solidFill>
              <a:latin typeface="Candara"/>
              <a:cs typeface="Candara"/>
            </a:endParaRPr>
          </a:p>
          <a:p>
            <a:pPr lvl="0" defTabSz="457200"/>
            <a:endParaRPr lang="es-MX" dirty="0">
              <a:solidFill>
                <a:schemeClr val="bg2">
                  <a:lumMod val="25000"/>
                </a:schemeClr>
              </a:solidFill>
              <a:latin typeface="Candara"/>
              <a:cs typeface="Candara"/>
            </a:endParaRPr>
          </a:p>
          <a:p>
            <a:pPr marL="342900" lvl="0" indent="-342900" defTabSz="457200">
              <a:buFont typeface="Wingdings" panose="05000000000000000000" pitchFamily="2" charset="2"/>
              <a:buChar char="ü"/>
            </a:pPr>
            <a:r>
              <a:rPr lang="es-MX" dirty="0">
                <a:solidFill>
                  <a:schemeClr val="bg2">
                    <a:lumMod val="25000"/>
                  </a:schemeClr>
                </a:solidFill>
                <a:latin typeface="Candara"/>
                <a:cs typeface="Candara"/>
              </a:rPr>
              <a:t>Maestría profesionalizante en Ecología </a:t>
            </a:r>
            <a:r>
              <a:rPr lang="es-MX" dirty="0" smtClean="0">
                <a:solidFill>
                  <a:schemeClr val="bg2">
                    <a:lumMod val="25000"/>
                  </a:schemeClr>
                </a:solidFill>
                <a:latin typeface="Candara"/>
                <a:cs typeface="Candara"/>
              </a:rPr>
              <a:t>Internacional: </a:t>
            </a:r>
          </a:p>
          <a:p>
            <a:pPr lvl="0" defTabSz="457200">
              <a:tabLst>
                <a:tab pos="355600" algn="l"/>
              </a:tabLst>
            </a:pPr>
            <a:r>
              <a:rPr lang="es-MX" b="1" dirty="0" smtClean="0">
                <a:solidFill>
                  <a:schemeClr val="bg2">
                    <a:lumMod val="25000"/>
                  </a:schemeClr>
                </a:solidFill>
                <a:latin typeface="Candara"/>
                <a:cs typeface="Candara"/>
              </a:rPr>
              <a:t>	PNPC </a:t>
            </a:r>
            <a:r>
              <a:rPr lang="es-MX" b="1" dirty="0">
                <a:solidFill>
                  <a:schemeClr val="bg2">
                    <a:lumMod val="25000"/>
                  </a:schemeClr>
                </a:solidFill>
                <a:latin typeface="Candara"/>
                <a:cs typeface="Candara"/>
              </a:rPr>
              <a:t>En </a:t>
            </a:r>
            <a:r>
              <a:rPr lang="es-MX" b="1" dirty="0" smtClean="0">
                <a:solidFill>
                  <a:schemeClr val="bg2">
                    <a:lumMod val="25000"/>
                  </a:schemeClr>
                </a:solidFill>
                <a:latin typeface="Candara"/>
                <a:cs typeface="Candara"/>
              </a:rPr>
              <a:t>Desarrollo: 7 admisiones</a:t>
            </a:r>
            <a:endParaRPr lang="es-MX" b="1" dirty="0" smtClean="0">
              <a:solidFill>
                <a:schemeClr val="bg2">
                  <a:lumMod val="25000"/>
                </a:schemeClr>
              </a:solidFill>
              <a:latin typeface="Candara"/>
              <a:cs typeface="Candara"/>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218" y="636735"/>
            <a:ext cx="3793270" cy="2528846"/>
          </a:xfrm>
          <a:prstGeom prst="rect">
            <a:avLst/>
          </a:prstGeom>
          <a:ln>
            <a:noFill/>
          </a:ln>
          <a:effectLst>
            <a:outerShdw blurRad="190500" algn="tl" rotWithShape="0">
              <a:srgbClr val="000000">
                <a:alpha val="70000"/>
              </a:srgbClr>
            </a:outerShdw>
          </a:effectLst>
        </p:spPr>
      </p:pic>
      <p:sp>
        <p:nvSpPr>
          <p:cNvPr id="5" name="Rectángulo 4"/>
          <p:cNvSpPr/>
          <p:nvPr/>
        </p:nvSpPr>
        <p:spPr>
          <a:xfrm>
            <a:off x="894708" y="941053"/>
            <a:ext cx="2781531" cy="400110"/>
          </a:xfrm>
          <a:prstGeom prst="rect">
            <a:avLst/>
          </a:prstGeom>
        </p:spPr>
        <p:txBody>
          <a:bodyPr wrap="none">
            <a:spAutoFit/>
          </a:bodyPr>
          <a:lstStyle/>
          <a:p>
            <a:r>
              <a:rPr lang="es-MX" sz="2000" b="1" dirty="0">
                <a:solidFill>
                  <a:schemeClr val="bg2">
                    <a:lumMod val="25000"/>
                  </a:schemeClr>
                </a:solidFill>
                <a:latin typeface="Candara" panose="020E0502030303020204" pitchFamily="34" charset="0"/>
              </a:rPr>
              <a:t>485 </a:t>
            </a:r>
            <a:r>
              <a:rPr lang="es-MX" sz="2000" b="1" dirty="0" smtClean="0">
                <a:solidFill>
                  <a:schemeClr val="bg2">
                    <a:lumMod val="25000"/>
                  </a:schemeClr>
                </a:solidFill>
                <a:latin typeface="Candara" panose="020E0502030303020204" pitchFamily="34" charset="0"/>
              </a:rPr>
              <a:t>estudiantes activos </a:t>
            </a:r>
            <a:endParaRPr lang="es-MX" sz="2000" b="1" dirty="0">
              <a:solidFill>
                <a:schemeClr val="bg2">
                  <a:lumMod val="25000"/>
                </a:schemeClr>
              </a:solidFill>
              <a:latin typeface="Candara" panose="020E0502030303020204" pitchFamily="34" charset="0"/>
            </a:endParaRPr>
          </a:p>
        </p:txBody>
      </p:sp>
      <p:grpSp>
        <p:nvGrpSpPr>
          <p:cNvPr id="27" name="Grupo 26"/>
          <p:cNvGrpSpPr/>
          <p:nvPr/>
        </p:nvGrpSpPr>
        <p:grpSpPr>
          <a:xfrm>
            <a:off x="0" y="0"/>
            <a:ext cx="571500" cy="6857999"/>
            <a:chOff x="1" y="1"/>
            <a:chExt cx="636496" cy="6857999"/>
          </a:xfrm>
        </p:grpSpPr>
        <p:pic>
          <p:nvPicPr>
            <p:cNvPr id="28" name="Picture 7"/>
            <p:cNvPicPr>
              <a:picLocks noChangeArrowheads="1"/>
            </p:cNvPicPr>
            <p:nvPr/>
          </p:nvPicPr>
          <p:blipFill>
            <a:blip r:embed="rId5" cstate="print"/>
            <a:srcRect/>
            <a:stretch>
              <a:fillRect/>
            </a:stretch>
          </p:blipFill>
          <p:spPr bwMode="auto">
            <a:xfrm rot="16200000">
              <a:off x="-1416422" y="1416425"/>
              <a:ext cx="3469343" cy="636495"/>
            </a:xfrm>
            <a:prstGeom prst="rect">
              <a:avLst/>
            </a:prstGeom>
            <a:ln>
              <a:noFill/>
            </a:ln>
            <a:effectLst>
              <a:softEdge rad="31750"/>
            </a:effectLst>
          </p:spPr>
        </p:pic>
        <p:pic>
          <p:nvPicPr>
            <p:cNvPr id="29" name="Picture 7"/>
            <p:cNvPicPr>
              <a:picLocks noChangeArrowheads="1"/>
            </p:cNvPicPr>
            <p:nvPr/>
          </p:nvPicPr>
          <p:blipFill>
            <a:blip r:embed="rId5"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104120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69332"/>
          </a:xfrm>
          <a:prstGeom prst="rect">
            <a:avLst/>
          </a:prstGeom>
          <a:noFill/>
        </p:spPr>
        <p:txBody>
          <a:bodyPr wrap="none" rtlCol="0">
            <a:spAutoFit/>
          </a:bodyPr>
          <a:lstStyle/>
          <a:p>
            <a:endParaRPr lang="en-US" dirty="0"/>
          </a:p>
        </p:txBody>
      </p:sp>
      <p:sp>
        <p:nvSpPr>
          <p:cNvPr id="39" name="TextBox 38"/>
          <p:cNvSpPr txBox="1"/>
          <p:nvPr/>
        </p:nvSpPr>
        <p:spPr>
          <a:xfrm>
            <a:off x="2467142" y="0"/>
            <a:ext cx="6676858"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Posgrado en ciencias: eficiencia terminal</a:t>
            </a:r>
          </a:p>
        </p:txBody>
      </p:sp>
      <p:graphicFrame>
        <p:nvGraphicFramePr>
          <p:cNvPr id="16" name="Gráfico 15"/>
          <p:cNvGraphicFramePr>
            <a:graphicFrameLocks/>
          </p:cNvGraphicFramePr>
          <p:nvPr>
            <p:extLst>
              <p:ext uri="{D42A27DB-BD31-4B8C-83A1-F6EECF244321}">
                <p14:modId xmlns:p14="http://schemas.microsoft.com/office/powerpoint/2010/main" val="1955247545"/>
              </p:ext>
            </p:extLst>
          </p:nvPr>
        </p:nvGraphicFramePr>
        <p:xfrm>
          <a:off x="950507" y="1147207"/>
          <a:ext cx="7917048" cy="5065311"/>
        </p:xfrm>
        <a:graphic>
          <a:graphicData uri="http://schemas.openxmlformats.org/drawingml/2006/chart">
            <c:chart xmlns:c="http://schemas.openxmlformats.org/drawingml/2006/chart" xmlns:r="http://schemas.openxmlformats.org/officeDocument/2006/relationships" r:id="rId2"/>
          </a:graphicData>
        </a:graphic>
      </p:graphicFrame>
      <p:grpSp>
        <p:nvGrpSpPr>
          <p:cNvPr id="27" name="Grupo 26"/>
          <p:cNvGrpSpPr/>
          <p:nvPr/>
        </p:nvGrpSpPr>
        <p:grpSpPr>
          <a:xfrm>
            <a:off x="0" y="0"/>
            <a:ext cx="571500" cy="6857999"/>
            <a:chOff x="1" y="1"/>
            <a:chExt cx="636496" cy="6857999"/>
          </a:xfrm>
        </p:grpSpPr>
        <p:pic>
          <p:nvPicPr>
            <p:cNvPr id="28"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29"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16872225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458481" y="1081453"/>
            <a:ext cx="6370101" cy="5117123"/>
          </a:xfrm>
          <a:prstGeom prst="rect">
            <a:avLst/>
          </a:prstGeom>
          <a:ln>
            <a:solidFill>
              <a:schemeClr val="bg1"/>
            </a:solidFill>
          </a:ln>
        </p:spPr>
      </p:pic>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39" name="TextBox 38"/>
          <p:cNvSpPr txBox="1"/>
          <p:nvPr/>
        </p:nvSpPr>
        <p:spPr>
          <a:xfrm>
            <a:off x="1506157" y="12862"/>
            <a:ext cx="7637843"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Posgrado en ciencias</a:t>
            </a:r>
            <a:r>
              <a:rPr lang="es-MX" sz="2800" b="1" dirty="0" smtClean="0">
                <a:solidFill>
                  <a:schemeClr val="tx1">
                    <a:lumMod val="75000"/>
                    <a:lumOff val="25000"/>
                  </a:schemeClr>
                </a:solidFill>
                <a:latin typeface="Candara"/>
                <a:cs typeface="Candara"/>
              </a:rPr>
              <a:t>: origen </a:t>
            </a:r>
            <a:r>
              <a:rPr lang="es-MX" sz="2800" b="1" dirty="0" smtClean="0">
                <a:solidFill>
                  <a:schemeClr val="tx1">
                    <a:lumMod val="75000"/>
                    <a:lumOff val="25000"/>
                  </a:schemeClr>
                </a:solidFill>
                <a:latin typeface="Candara"/>
                <a:cs typeface="Candara"/>
              </a:rPr>
              <a:t>de los estudiantes</a:t>
            </a:r>
            <a:endParaRPr lang="es-MX" sz="2800" b="1" dirty="0">
              <a:solidFill>
                <a:schemeClr val="tx1">
                  <a:lumMod val="75000"/>
                  <a:lumOff val="25000"/>
                </a:schemeClr>
              </a:solidFill>
              <a:latin typeface="Candara"/>
              <a:cs typeface="Candara"/>
            </a:endParaRPr>
          </a:p>
        </p:txBody>
      </p:sp>
      <p:grpSp>
        <p:nvGrpSpPr>
          <p:cNvPr id="27" name="Grupo 26"/>
          <p:cNvGrpSpPr/>
          <p:nvPr/>
        </p:nvGrpSpPr>
        <p:grpSpPr>
          <a:xfrm>
            <a:off x="0" y="0"/>
            <a:ext cx="571500" cy="6857999"/>
            <a:chOff x="1" y="1"/>
            <a:chExt cx="636496" cy="6857999"/>
          </a:xfrm>
        </p:grpSpPr>
        <p:pic>
          <p:nvPicPr>
            <p:cNvPr id="28"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29"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38465675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69332"/>
          </a:xfrm>
          <a:prstGeom prst="rect">
            <a:avLst/>
          </a:prstGeom>
          <a:noFill/>
        </p:spPr>
        <p:txBody>
          <a:bodyPr wrap="none" rtlCol="0">
            <a:spAutoFit/>
          </a:bodyPr>
          <a:lstStyle/>
          <a:p>
            <a:endParaRPr lang="en-US" dirty="0"/>
          </a:p>
        </p:txBody>
      </p:sp>
      <p:sp>
        <p:nvSpPr>
          <p:cNvPr id="39" name="TextBox 38"/>
          <p:cNvSpPr txBox="1"/>
          <p:nvPr/>
        </p:nvSpPr>
        <p:spPr>
          <a:xfrm>
            <a:off x="1828800" y="-31442"/>
            <a:ext cx="7315200"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Posgrado en ciencias</a:t>
            </a:r>
            <a:r>
              <a:rPr lang="es-MX" sz="2800" b="1" dirty="0" smtClean="0">
                <a:solidFill>
                  <a:schemeClr val="tx1">
                    <a:lumMod val="75000"/>
                    <a:lumOff val="25000"/>
                  </a:schemeClr>
                </a:solidFill>
                <a:latin typeface="Candara"/>
                <a:cs typeface="Candara"/>
              </a:rPr>
              <a:t>: seguimiento egresados </a:t>
            </a:r>
            <a:endParaRPr lang="es-MX" sz="2800" b="1" dirty="0">
              <a:solidFill>
                <a:schemeClr val="tx1">
                  <a:lumMod val="75000"/>
                  <a:lumOff val="25000"/>
                </a:schemeClr>
              </a:solidFill>
              <a:latin typeface="Candara"/>
              <a:cs typeface="Candara"/>
            </a:endParaRPr>
          </a:p>
        </p:txBody>
      </p:sp>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2" name="Imagen 1"/>
          <p:cNvPicPr>
            <a:picLocks noChangeAspect="1"/>
          </p:cNvPicPr>
          <p:nvPr/>
        </p:nvPicPr>
        <p:blipFill>
          <a:blip r:embed="rId3"/>
          <a:stretch>
            <a:fillRect/>
          </a:stretch>
        </p:blipFill>
        <p:spPr>
          <a:xfrm>
            <a:off x="502974" y="1080648"/>
            <a:ext cx="4177934" cy="3940552"/>
          </a:xfrm>
          <a:prstGeom prst="rect">
            <a:avLst/>
          </a:prstGeom>
        </p:spPr>
      </p:pic>
      <p:sp>
        <p:nvSpPr>
          <p:cNvPr id="4" name="CuadroTexto 3"/>
          <p:cNvSpPr txBox="1"/>
          <p:nvPr/>
        </p:nvSpPr>
        <p:spPr>
          <a:xfrm>
            <a:off x="1781561" y="4965975"/>
            <a:ext cx="1537049" cy="461665"/>
          </a:xfrm>
          <a:prstGeom prst="rect">
            <a:avLst/>
          </a:prstGeom>
          <a:noFill/>
        </p:spPr>
        <p:txBody>
          <a:bodyPr wrap="none" rtlCol="0">
            <a:spAutoFit/>
          </a:bodyPr>
          <a:lstStyle/>
          <a:p>
            <a:r>
              <a:rPr lang="es-MX" sz="2400" b="1" dirty="0" smtClean="0"/>
              <a:t>Doctorado</a:t>
            </a:r>
            <a:endParaRPr lang="es-MX" sz="2400" b="1" dirty="0"/>
          </a:p>
        </p:txBody>
      </p:sp>
      <p:sp>
        <p:nvSpPr>
          <p:cNvPr id="12" name="CuadroTexto 11"/>
          <p:cNvSpPr txBox="1"/>
          <p:nvPr/>
        </p:nvSpPr>
        <p:spPr>
          <a:xfrm>
            <a:off x="6252599" y="5027872"/>
            <a:ext cx="1326956" cy="461665"/>
          </a:xfrm>
          <a:prstGeom prst="rect">
            <a:avLst/>
          </a:prstGeom>
          <a:noFill/>
        </p:spPr>
        <p:txBody>
          <a:bodyPr wrap="none" rtlCol="0">
            <a:spAutoFit/>
          </a:bodyPr>
          <a:lstStyle/>
          <a:p>
            <a:r>
              <a:rPr lang="es-MX" sz="2400" b="1" dirty="0" smtClean="0"/>
              <a:t>Maestría</a:t>
            </a:r>
            <a:endParaRPr lang="es-MX" sz="2400" b="1" dirty="0"/>
          </a:p>
        </p:txBody>
      </p:sp>
      <p:pic>
        <p:nvPicPr>
          <p:cNvPr id="5" name="Imagen 4"/>
          <p:cNvPicPr>
            <a:picLocks noChangeAspect="1"/>
          </p:cNvPicPr>
          <p:nvPr/>
        </p:nvPicPr>
        <p:blipFill>
          <a:blip r:embed="rId4"/>
          <a:stretch>
            <a:fillRect/>
          </a:stretch>
        </p:blipFill>
        <p:spPr>
          <a:xfrm>
            <a:off x="5409385" y="1319626"/>
            <a:ext cx="3279752" cy="3184688"/>
          </a:xfrm>
          <a:prstGeom prst="rect">
            <a:avLst/>
          </a:prstGeom>
        </p:spPr>
      </p:pic>
    </p:spTree>
    <p:extLst>
      <p:ext uri="{BB962C8B-B14F-4D97-AF65-F5344CB8AC3E}">
        <p14:creationId xmlns:p14="http://schemas.microsoft.com/office/powerpoint/2010/main" val="36224940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69332"/>
          </a:xfrm>
          <a:prstGeom prst="rect">
            <a:avLst/>
          </a:prstGeom>
          <a:noFill/>
        </p:spPr>
        <p:txBody>
          <a:bodyPr wrap="none" rtlCol="0">
            <a:spAutoFit/>
          </a:bodyPr>
          <a:lstStyle/>
          <a:p>
            <a:endParaRPr lang="en-US" dirty="0"/>
          </a:p>
        </p:txBody>
      </p:sp>
      <p:sp>
        <p:nvSpPr>
          <p:cNvPr id="49" name="TextBox 48"/>
          <p:cNvSpPr txBox="1"/>
          <p:nvPr/>
        </p:nvSpPr>
        <p:spPr>
          <a:xfrm>
            <a:off x="1614289" y="-63825"/>
            <a:ext cx="7503480"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Transferencia de tecnología: algunos logros</a:t>
            </a:r>
          </a:p>
        </p:txBody>
      </p:sp>
      <p:sp>
        <p:nvSpPr>
          <p:cNvPr id="2" name="Rectangle 1"/>
          <p:cNvSpPr/>
          <p:nvPr/>
        </p:nvSpPr>
        <p:spPr>
          <a:xfrm>
            <a:off x="680492" y="1519763"/>
            <a:ext cx="3675552" cy="4401205"/>
          </a:xfrm>
          <a:prstGeom prst="rect">
            <a:avLst/>
          </a:prstGeom>
        </p:spPr>
        <p:txBody>
          <a:bodyPr wrap="square">
            <a:spAutoFit/>
          </a:bodyPr>
          <a:lstStyle/>
          <a:p>
            <a:endParaRPr lang="es-MX" sz="2000" b="1" dirty="0" smtClean="0">
              <a:latin typeface="Candara"/>
              <a:cs typeface="Candara"/>
            </a:endParaRPr>
          </a:p>
          <a:p>
            <a:pPr marL="342900" indent="-342900">
              <a:buFont typeface="Wingdings" panose="05000000000000000000" pitchFamily="2" charset="2"/>
              <a:buChar char="ü"/>
            </a:pPr>
            <a:r>
              <a:rPr lang="es-MX" sz="2000" dirty="0" smtClean="0">
                <a:solidFill>
                  <a:srgbClr val="800000"/>
                </a:solidFill>
                <a:latin typeface="Candara"/>
                <a:cs typeface="Candara"/>
              </a:rPr>
              <a:t>Primera edición del </a:t>
            </a:r>
            <a:r>
              <a:rPr lang="es-MX" sz="2000" b="1" dirty="0" smtClean="0">
                <a:solidFill>
                  <a:srgbClr val="800000"/>
                </a:solidFill>
                <a:latin typeface="Candara"/>
                <a:cs typeface="Candara"/>
              </a:rPr>
              <a:t>catálogo de proyectos de desarrollo tecnológico </a:t>
            </a:r>
            <a:r>
              <a:rPr lang="es-MX" sz="2000" dirty="0" smtClean="0">
                <a:solidFill>
                  <a:srgbClr val="800000"/>
                </a:solidFill>
                <a:latin typeface="Candara"/>
                <a:cs typeface="Candara"/>
              </a:rPr>
              <a:t>para promover la capacidad tecnológica de ECOSUR</a:t>
            </a:r>
          </a:p>
          <a:p>
            <a:pPr marL="342900" indent="-342900">
              <a:buFont typeface="Wingdings" panose="05000000000000000000" pitchFamily="2" charset="2"/>
              <a:buChar char="ü"/>
            </a:pPr>
            <a:endParaRPr lang="es-MX" sz="2000" dirty="0" smtClean="0">
              <a:latin typeface="Candara"/>
              <a:cs typeface="Candara"/>
            </a:endParaRPr>
          </a:p>
          <a:p>
            <a:endParaRPr lang="es-MX" sz="2000" dirty="0">
              <a:latin typeface="Candara"/>
              <a:cs typeface="Candara"/>
            </a:endParaRPr>
          </a:p>
          <a:p>
            <a:pPr marL="342900" indent="-342900">
              <a:buFont typeface="Wingdings" panose="05000000000000000000" pitchFamily="2" charset="2"/>
              <a:buChar char="ü"/>
            </a:pPr>
            <a:r>
              <a:rPr lang="es-MX" sz="2000" dirty="0" smtClean="0">
                <a:solidFill>
                  <a:srgbClr val="0000FF"/>
                </a:solidFill>
                <a:latin typeface="Candara"/>
                <a:cs typeface="Candara"/>
              </a:rPr>
              <a:t>Alianzas estratégicas para la gestión de proyectos de innovación y transferencia tecnológica con empresarios de Coahuila, Jalisco y Oaxaca</a:t>
            </a:r>
            <a:endParaRPr lang="es-MX" sz="2000" b="1" dirty="0">
              <a:solidFill>
                <a:srgbClr val="0000FF"/>
              </a:solidFill>
              <a:latin typeface="Candara"/>
              <a:cs typeface="Candara"/>
            </a:endParaRPr>
          </a:p>
          <a:p>
            <a:endParaRPr lang="es-MX" sz="2000" dirty="0">
              <a:solidFill>
                <a:srgbClr val="0070C0"/>
              </a:solidFill>
              <a:latin typeface="Candara"/>
              <a:cs typeface="Candara"/>
            </a:endParaRPr>
          </a:p>
        </p:txBody>
      </p:sp>
      <p:pic>
        <p:nvPicPr>
          <p:cNvPr id="5" name="Imagen 4"/>
          <p:cNvPicPr>
            <a:picLocks noChangeAspect="1"/>
          </p:cNvPicPr>
          <p:nvPr/>
        </p:nvPicPr>
        <p:blipFill>
          <a:blip r:embed="rId2"/>
          <a:stretch>
            <a:fillRect/>
          </a:stretch>
        </p:blipFill>
        <p:spPr>
          <a:xfrm>
            <a:off x="4569631" y="779264"/>
            <a:ext cx="4318590" cy="5889873"/>
          </a:xfrm>
          <a:prstGeom prst="rect">
            <a:avLst/>
          </a:prstGeom>
          <a:ln>
            <a:solidFill>
              <a:schemeClr val="accent3"/>
            </a:solidFill>
          </a:ln>
        </p:spPr>
      </p:pic>
      <p:grpSp>
        <p:nvGrpSpPr>
          <p:cNvPr id="34" name="Grupo 33"/>
          <p:cNvGrpSpPr/>
          <p:nvPr/>
        </p:nvGrpSpPr>
        <p:grpSpPr>
          <a:xfrm>
            <a:off x="0" y="-8792"/>
            <a:ext cx="571500" cy="6857999"/>
            <a:chOff x="1" y="1"/>
            <a:chExt cx="636496" cy="6857999"/>
          </a:xfrm>
        </p:grpSpPr>
        <p:pic>
          <p:nvPicPr>
            <p:cNvPr id="35"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36"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17273283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La imagen puede contener: 2 personas, personas sentadas y anteoj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111" y="4594297"/>
            <a:ext cx="2765596" cy="1843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48423" y="733571"/>
            <a:ext cx="184666" cy="369332"/>
          </a:xfrm>
          <a:prstGeom prst="rect">
            <a:avLst/>
          </a:prstGeom>
          <a:noFill/>
        </p:spPr>
        <p:txBody>
          <a:bodyPr wrap="none" rtlCol="0">
            <a:spAutoFit/>
          </a:bodyPr>
          <a:lstStyle/>
          <a:p>
            <a:endParaRPr lang="en-US" dirty="0"/>
          </a:p>
        </p:txBody>
      </p:sp>
      <p:sp>
        <p:nvSpPr>
          <p:cNvPr id="38" name="TextBox 37"/>
          <p:cNvSpPr txBox="1"/>
          <p:nvPr/>
        </p:nvSpPr>
        <p:spPr>
          <a:xfrm>
            <a:off x="1205676" y="4520"/>
            <a:ext cx="7940221"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Divulgación de la ciencia: 361 actividades</a:t>
            </a:r>
          </a:p>
        </p:txBody>
      </p:sp>
      <p:sp>
        <p:nvSpPr>
          <p:cNvPr id="2" name="CuadroTexto 1"/>
          <p:cNvSpPr txBox="1"/>
          <p:nvPr/>
        </p:nvSpPr>
        <p:spPr>
          <a:xfrm>
            <a:off x="3303614" y="3234505"/>
            <a:ext cx="5634496" cy="646331"/>
          </a:xfrm>
          <a:prstGeom prst="rect">
            <a:avLst/>
          </a:prstGeom>
          <a:noFill/>
          <a:ln>
            <a:noFill/>
          </a:ln>
        </p:spPr>
        <p:txBody>
          <a:bodyPr wrap="square" rtlCol="0">
            <a:spAutoFit/>
          </a:bodyPr>
          <a:lstStyle/>
          <a:p>
            <a:pPr algn="ctr"/>
            <a:r>
              <a:rPr lang="es-MX" b="1" i="1" dirty="0" smtClean="0">
                <a:solidFill>
                  <a:srgbClr val="002060"/>
                </a:solidFill>
                <a:latin typeface="Candara" panose="020E0502030303020204" pitchFamily="34" charset="0"/>
              </a:rPr>
              <a:t>Pasaporte al Camino del Conocimiento Científico (PCCC</a:t>
            </a:r>
            <a:r>
              <a:rPr lang="es-MX" dirty="0" smtClean="0">
                <a:solidFill>
                  <a:srgbClr val="002060"/>
                </a:solidFill>
                <a:latin typeface="Candara" panose="020E0502030303020204" pitchFamily="34" charset="0"/>
              </a:rPr>
              <a:t>) </a:t>
            </a:r>
          </a:p>
          <a:p>
            <a:pPr algn="ctr"/>
            <a:r>
              <a:rPr lang="es-MX" sz="1600" dirty="0" smtClean="0">
                <a:solidFill>
                  <a:srgbClr val="002060"/>
                </a:solidFill>
                <a:latin typeface="Candara" panose="020E0502030303020204" pitchFamily="34" charset="0"/>
              </a:rPr>
              <a:t>Más de 4,000 escolares en 12 sesiones de la novena edición </a:t>
            </a:r>
            <a:r>
              <a:rPr lang="es-MX" dirty="0" smtClean="0">
                <a:solidFill>
                  <a:srgbClr val="002060"/>
                </a:solidFill>
                <a:latin typeface="Candara" panose="020E0502030303020204" pitchFamily="34" charset="0"/>
              </a:rPr>
              <a:t>.</a:t>
            </a:r>
          </a:p>
        </p:txBody>
      </p:sp>
      <p:pic>
        <p:nvPicPr>
          <p:cNvPr id="21" name="Imagen 20" descr="https://www.ecosur.mx/wp-content/uploads/2017/08/Coversatorio-Villa-1024x10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993" y="4076034"/>
            <a:ext cx="2386522" cy="2347223"/>
          </a:xfrm>
          <a:prstGeom prst="rect">
            <a:avLst/>
          </a:prstGeom>
          <a:ln>
            <a:noFill/>
          </a:ln>
          <a:effectLst>
            <a:outerShdw blurRad="190500" algn="tl" rotWithShape="0">
              <a:srgbClr val="000000">
                <a:alpha val="70000"/>
              </a:srgbClr>
            </a:outerShdw>
          </a:effectLst>
        </p:spPr>
      </p:pic>
      <p:pic>
        <p:nvPicPr>
          <p:cNvPr id="5124" name="Picture 4" descr="La imagen puede contener: 2 personas, personas de p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2324" y="1009978"/>
            <a:ext cx="1258267" cy="22369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6" name="Picture 6" descr="La imagen puede contener: 2 personas, personas sentadas, multitud e interi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3100" y="1009978"/>
            <a:ext cx="3941300" cy="2216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798807" y="667625"/>
            <a:ext cx="2618024" cy="369332"/>
          </a:xfrm>
          <a:prstGeom prst="rect">
            <a:avLst/>
          </a:prstGeom>
        </p:spPr>
        <p:txBody>
          <a:bodyPr wrap="none">
            <a:spAutoFit/>
          </a:bodyPr>
          <a:lstStyle/>
          <a:p>
            <a:r>
              <a:rPr lang="es-MX" b="1" i="1" dirty="0" err="1">
                <a:solidFill>
                  <a:srgbClr val="800000"/>
                </a:solidFill>
                <a:latin typeface="Candara" panose="020E0502030303020204" pitchFamily="34" charset="0"/>
              </a:rPr>
              <a:t>Ecosur</a:t>
            </a:r>
            <a:r>
              <a:rPr lang="es-MX" b="1" i="1" dirty="0">
                <a:solidFill>
                  <a:srgbClr val="800000"/>
                </a:solidFill>
                <a:latin typeface="Candara" panose="020E0502030303020204" pitchFamily="34" charset="0"/>
              </a:rPr>
              <a:t> a Puertas Abiertas</a:t>
            </a:r>
          </a:p>
        </p:txBody>
      </p:sp>
      <p:pic>
        <p:nvPicPr>
          <p:cNvPr id="18" name="Imagen 17"/>
          <p:cNvPicPr>
            <a:picLocks noChangeAspect="1"/>
          </p:cNvPicPr>
          <p:nvPr/>
        </p:nvPicPr>
        <p:blipFill>
          <a:blip r:embed="rId7"/>
          <a:stretch>
            <a:fillRect/>
          </a:stretch>
        </p:blipFill>
        <p:spPr>
          <a:xfrm>
            <a:off x="954371" y="1102903"/>
            <a:ext cx="2242658" cy="1681994"/>
          </a:xfrm>
          <a:prstGeom prst="rect">
            <a:avLst/>
          </a:prstGeom>
          <a:ln>
            <a:noFill/>
          </a:ln>
          <a:effectLst>
            <a:outerShdw blurRad="190500" algn="tl" rotWithShape="0">
              <a:srgbClr val="000000">
                <a:alpha val="70000"/>
              </a:srgbClr>
            </a:outerShdw>
          </a:effectLst>
        </p:spPr>
      </p:pic>
      <p:pic>
        <p:nvPicPr>
          <p:cNvPr id="19" name="Imagen 18"/>
          <p:cNvPicPr>
            <a:picLocks noChangeAspect="1"/>
          </p:cNvPicPr>
          <p:nvPr/>
        </p:nvPicPr>
        <p:blipFill>
          <a:blip r:embed="rId8"/>
          <a:stretch>
            <a:fillRect/>
          </a:stretch>
        </p:blipFill>
        <p:spPr>
          <a:xfrm>
            <a:off x="952570" y="2872325"/>
            <a:ext cx="2234508" cy="1640636"/>
          </a:xfrm>
          <a:prstGeom prst="rect">
            <a:avLst/>
          </a:prstGeom>
          <a:ln>
            <a:noFill/>
          </a:ln>
          <a:effectLst>
            <a:outerShdw blurRad="190500" algn="tl" rotWithShape="0">
              <a:srgbClr val="000000">
                <a:alpha val="70000"/>
              </a:srgbClr>
            </a:outerShdw>
          </a:effectLst>
        </p:spPr>
      </p:pic>
      <p:pic>
        <p:nvPicPr>
          <p:cNvPr id="20" name="Imagen 19"/>
          <p:cNvPicPr>
            <a:picLocks noChangeAspect="1"/>
          </p:cNvPicPr>
          <p:nvPr/>
        </p:nvPicPr>
        <p:blipFill>
          <a:blip r:embed="rId9"/>
          <a:stretch>
            <a:fillRect/>
          </a:stretch>
        </p:blipFill>
        <p:spPr>
          <a:xfrm>
            <a:off x="980109" y="4606522"/>
            <a:ext cx="2415952" cy="1833141"/>
          </a:xfrm>
          <a:prstGeom prst="rect">
            <a:avLst/>
          </a:prstGeom>
          <a:ln>
            <a:noFill/>
          </a:ln>
          <a:effectLst>
            <a:outerShdw blurRad="190500" algn="tl" rotWithShape="0">
              <a:srgbClr val="000000">
                <a:alpha val="70000"/>
              </a:srgbClr>
            </a:outerShdw>
          </a:effectLst>
        </p:spPr>
      </p:pic>
      <p:sp>
        <p:nvSpPr>
          <p:cNvPr id="4" name="Rectángulo 3"/>
          <p:cNvSpPr/>
          <p:nvPr/>
        </p:nvSpPr>
        <p:spPr>
          <a:xfrm>
            <a:off x="3762524" y="4181335"/>
            <a:ext cx="2590774" cy="369332"/>
          </a:xfrm>
          <a:prstGeom prst="rect">
            <a:avLst/>
          </a:prstGeom>
        </p:spPr>
        <p:txBody>
          <a:bodyPr wrap="none">
            <a:spAutoFit/>
          </a:bodyPr>
          <a:lstStyle/>
          <a:p>
            <a:r>
              <a:rPr lang="es-MX" b="1" dirty="0" smtClean="0">
                <a:solidFill>
                  <a:srgbClr val="002060"/>
                </a:solidFill>
                <a:latin typeface="Candara" panose="020E0502030303020204" pitchFamily="34" charset="0"/>
              </a:rPr>
              <a:t>20 años de </a:t>
            </a:r>
            <a:r>
              <a:rPr lang="es-MX" b="1" i="1" dirty="0" err="1" smtClean="0">
                <a:solidFill>
                  <a:srgbClr val="002060"/>
                </a:solidFill>
                <a:latin typeface="Candara" panose="020E0502030303020204" pitchFamily="34" charset="0"/>
              </a:rPr>
              <a:t>ECOFronteras</a:t>
            </a:r>
            <a:endParaRPr lang="es-MX" b="1" i="1" dirty="0">
              <a:solidFill>
                <a:srgbClr val="002060"/>
              </a:solidFill>
              <a:latin typeface="Candara" panose="020E0502030303020204" pitchFamily="34" charset="0"/>
            </a:endParaRPr>
          </a:p>
        </p:txBody>
      </p:sp>
      <p:grpSp>
        <p:nvGrpSpPr>
          <p:cNvPr id="43" name="Grupo 42"/>
          <p:cNvGrpSpPr/>
          <p:nvPr/>
        </p:nvGrpSpPr>
        <p:grpSpPr>
          <a:xfrm>
            <a:off x="0" y="-8792"/>
            <a:ext cx="571500" cy="6857999"/>
            <a:chOff x="1" y="1"/>
            <a:chExt cx="636496" cy="6857999"/>
          </a:xfrm>
        </p:grpSpPr>
        <p:pic>
          <p:nvPicPr>
            <p:cNvPr id="44" name="Picture 7"/>
            <p:cNvPicPr>
              <a:picLocks noChangeArrowheads="1"/>
            </p:cNvPicPr>
            <p:nvPr/>
          </p:nvPicPr>
          <p:blipFill>
            <a:blip r:embed="rId10" cstate="print"/>
            <a:srcRect/>
            <a:stretch>
              <a:fillRect/>
            </a:stretch>
          </p:blipFill>
          <p:spPr bwMode="auto">
            <a:xfrm rot="16200000">
              <a:off x="-1416422" y="1416425"/>
              <a:ext cx="3469343" cy="636495"/>
            </a:xfrm>
            <a:prstGeom prst="rect">
              <a:avLst/>
            </a:prstGeom>
            <a:ln>
              <a:noFill/>
            </a:ln>
            <a:effectLst>
              <a:softEdge rad="31750"/>
            </a:effectLst>
          </p:spPr>
        </p:pic>
        <p:pic>
          <p:nvPicPr>
            <p:cNvPr id="45" name="Picture 7"/>
            <p:cNvPicPr>
              <a:picLocks noChangeArrowheads="1"/>
            </p:cNvPicPr>
            <p:nvPr/>
          </p:nvPicPr>
          <p:blipFill>
            <a:blip r:embed="rId10" cstate="print"/>
            <a:srcRect/>
            <a:stretch>
              <a:fillRect/>
            </a:stretch>
          </p:blipFill>
          <p:spPr bwMode="auto">
            <a:xfrm rot="16200000">
              <a:off x="-1416423" y="4805081"/>
              <a:ext cx="3469343" cy="636495"/>
            </a:xfrm>
            <a:prstGeom prst="rect">
              <a:avLst/>
            </a:prstGeom>
            <a:ln>
              <a:noFill/>
            </a:ln>
            <a:effectLst>
              <a:softEdge rad="31750"/>
            </a:effectLst>
          </p:spPr>
        </p:pic>
      </p:grpSp>
      <p:grpSp>
        <p:nvGrpSpPr>
          <p:cNvPr id="46" name="Grupo 45"/>
          <p:cNvGrpSpPr/>
          <p:nvPr/>
        </p:nvGrpSpPr>
        <p:grpSpPr>
          <a:xfrm>
            <a:off x="0" y="-17584"/>
            <a:ext cx="571500" cy="6857999"/>
            <a:chOff x="1" y="1"/>
            <a:chExt cx="636496" cy="6857999"/>
          </a:xfrm>
        </p:grpSpPr>
        <p:pic>
          <p:nvPicPr>
            <p:cNvPr id="47" name="Picture 7"/>
            <p:cNvPicPr>
              <a:picLocks noChangeArrowheads="1"/>
            </p:cNvPicPr>
            <p:nvPr/>
          </p:nvPicPr>
          <p:blipFill>
            <a:blip r:embed="rId10" cstate="print"/>
            <a:srcRect/>
            <a:stretch>
              <a:fillRect/>
            </a:stretch>
          </p:blipFill>
          <p:spPr bwMode="auto">
            <a:xfrm rot="16200000">
              <a:off x="-1416422" y="1416425"/>
              <a:ext cx="3469343" cy="636495"/>
            </a:xfrm>
            <a:prstGeom prst="rect">
              <a:avLst/>
            </a:prstGeom>
            <a:ln>
              <a:noFill/>
            </a:ln>
            <a:effectLst>
              <a:softEdge rad="31750"/>
            </a:effectLst>
          </p:spPr>
        </p:pic>
        <p:pic>
          <p:nvPicPr>
            <p:cNvPr id="48" name="Picture 7"/>
            <p:cNvPicPr>
              <a:picLocks noChangeArrowheads="1"/>
            </p:cNvPicPr>
            <p:nvPr/>
          </p:nvPicPr>
          <p:blipFill>
            <a:blip r:embed="rId10"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4500360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69332"/>
          </a:xfrm>
          <a:prstGeom prst="rect">
            <a:avLst/>
          </a:prstGeom>
          <a:noFill/>
        </p:spPr>
        <p:txBody>
          <a:bodyPr wrap="none" rtlCol="0">
            <a:spAutoFit/>
          </a:bodyPr>
          <a:lstStyle/>
          <a:p>
            <a:endParaRPr lang="en-US" dirty="0"/>
          </a:p>
        </p:txBody>
      </p:sp>
      <p:sp>
        <p:nvSpPr>
          <p:cNvPr id="49" name="TextBox 48"/>
          <p:cNvSpPr txBox="1"/>
          <p:nvPr/>
        </p:nvSpPr>
        <p:spPr>
          <a:xfrm>
            <a:off x="7035172" y="-13223"/>
            <a:ext cx="2070314"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Vinculación</a:t>
            </a:r>
          </a:p>
        </p:txBody>
      </p:sp>
      <p:sp>
        <p:nvSpPr>
          <p:cNvPr id="2" name="Rectángulo 1"/>
          <p:cNvSpPr/>
          <p:nvPr/>
        </p:nvSpPr>
        <p:spPr>
          <a:xfrm>
            <a:off x="1064525" y="583837"/>
            <a:ext cx="7574757" cy="1200329"/>
          </a:xfrm>
          <a:prstGeom prst="rect">
            <a:avLst/>
          </a:prstGeom>
        </p:spPr>
        <p:txBody>
          <a:bodyPr wrap="square">
            <a:spAutoFit/>
          </a:bodyPr>
          <a:lstStyle/>
          <a:p>
            <a:pPr algn="ct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7 de diciembre: inauguración de la Oficina </a:t>
            </a:r>
            <a:r>
              <a:rPr lang="es-MX" sz="2400" dirty="0">
                <a:solidFill>
                  <a:srgbClr val="800000"/>
                </a:solidFill>
                <a:latin typeface="Candara" panose="020E0502030303020204" pitchFamily="34" charset="0"/>
                <a:ea typeface="Calibri" panose="020F0502020204030204" pitchFamily="34" charset="0"/>
                <a:cs typeface="Times New Roman" panose="02020603050405020304" pitchFamily="18" charset="0"/>
              </a:rPr>
              <a:t>de enlace de ECOSUR </a:t>
            </a: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en </a:t>
            </a:r>
            <a:r>
              <a:rPr lang="es-MX" sz="2400" dirty="0">
                <a:solidFill>
                  <a:srgbClr val="800000"/>
                </a:solidFill>
                <a:latin typeface="Candara" panose="020E0502030303020204" pitchFamily="34" charset="0"/>
                <a:ea typeface="Calibri" panose="020F0502020204030204" pitchFamily="34" charset="0"/>
                <a:cs typeface="Times New Roman" panose="02020603050405020304" pitchFamily="18" charset="0"/>
              </a:rPr>
              <a:t>el Parque Científico Tecnológico de Yucatán (PCTY</a:t>
            </a: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a:t>
            </a:r>
            <a:endParaRPr lang="es-MX" sz="2400" dirty="0">
              <a:solidFill>
                <a:srgbClr val="800000"/>
              </a:solidFill>
            </a:endParaRPr>
          </a:p>
        </p:txBody>
      </p:sp>
      <p:pic>
        <p:nvPicPr>
          <p:cNvPr id="4" name="Imagen 3"/>
          <p:cNvPicPr>
            <a:picLocks noChangeAspect="1"/>
          </p:cNvPicPr>
          <p:nvPr/>
        </p:nvPicPr>
        <p:blipFill>
          <a:blip r:embed="rId2"/>
          <a:stretch>
            <a:fillRect/>
          </a:stretch>
        </p:blipFill>
        <p:spPr>
          <a:xfrm>
            <a:off x="5447857" y="1841797"/>
            <a:ext cx="3191425" cy="2491170"/>
          </a:xfrm>
          <a:prstGeom prst="rect">
            <a:avLst/>
          </a:prstGeom>
        </p:spPr>
      </p:pic>
      <p:pic>
        <p:nvPicPr>
          <p:cNvPr id="14" name="Imagen 13" descr="https://www.ecosur.mx/wp-content/uploads/2017/12/parque-1-1024x768.jpe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3900" y="2033491"/>
            <a:ext cx="3729538" cy="2250501"/>
          </a:xfrm>
          <a:prstGeom prst="rect">
            <a:avLst/>
          </a:prstGeom>
          <a:ln>
            <a:noFill/>
          </a:ln>
          <a:effectLst>
            <a:outerShdw blurRad="190500" algn="tl" rotWithShape="0">
              <a:srgbClr val="000000">
                <a:alpha val="70000"/>
              </a:srgbClr>
            </a:outerShdw>
          </a:effectLst>
        </p:spPr>
      </p:pic>
      <p:sp>
        <p:nvSpPr>
          <p:cNvPr id="3" name="CuadroTexto 2"/>
          <p:cNvSpPr txBox="1"/>
          <p:nvPr/>
        </p:nvSpPr>
        <p:spPr>
          <a:xfrm>
            <a:off x="1033637" y="4724792"/>
            <a:ext cx="4121891" cy="1631216"/>
          </a:xfrm>
          <a:prstGeom prst="rect">
            <a:avLst/>
          </a:prstGeom>
          <a:noFill/>
        </p:spPr>
        <p:txBody>
          <a:bodyPr wrap="square" rtlCol="0">
            <a:spAutoFit/>
          </a:bodyPr>
          <a:lstStyle/>
          <a:p>
            <a:pPr algn="ctr"/>
            <a:r>
              <a:rPr lang="es-MX" sz="2000" dirty="0" smtClean="0">
                <a:solidFill>
                  <a:srgbClr val="0000FF"/>
                </a:solidFill>
                <a:latin typeface="Candara" panose="020E0502030303020204" pitchFamily="34" charset="0"/>
              </a:rPr>
              <a:t>Posibles colaboraciones iniciales:</a:t>
            </a:r>
          </a:p>
          <a:p>
            <a:pPr algn="ctr"/>
            <a:r>
              <a:rPr lang="es-MX" sz="2000" dirty="0" smtClean="0">
                <a:solidFill>
                  <a:srgbClr val="0000FF"/>
                </a:solidFill>
                <a:latin typeface="Candara" panose="020E0502030303020204" pitchFamily="34" charset="0"/>
              </a:rPr>
              <a:t>Antena ERIS, oceanografía física, pesquerías tradicionales, </a:t>
            </a:r>
          </a:p>
          <a:p>
            <a:pPr algn="ctr"/>
            <a:r>
              <a:rPr lang="es-MX" sz="2000" dirty="0" smtClean="0">
                <a:solidFill>
                  <a:srgbClr val="0000FF"/>
                </a:solidFill>
                <a:latin typeface="Candara" panose="020E0502030303020204" pitchFamily="34" charset="0"/>
              </a:rPr>
              <a:t>salud y seguridad </a:t>
            </a:r>
            <a:r>
              <a:rPr lang="es-MX" sz="2000" dirty="0" smtClean="0">
                <a:solidFill>
                  <a:srgbClr val="0000FF"/>
                </a:solidFill>
                <a:latin typeface="Candara" panose="020E0502030303020204" pitchFamily="34" charset="0"/>
              </a:rPr>
              <a:t>alimentaria </a:t>
            </a:r>
            <a:r>
              <a:rPr lang="es-MX" sz="2000" dirty="0" smtClean="0">
                <a:solidFill>
                  <a:srgbClr val="0000FF"/>
                </a:solidFill>
                <a:latin typeface="Candara" panose="020E0502030303020204" pitchFamily="34" charset="0"/>
              </a:rPr>
              <a:t>de las familias milperas </a:t>
            </a:r>
            <a:r>
              <a:rPr lang="es-MX" sz="2000" dirty="0" smtClean="0">
                <a:solidFill>
                  <a:srgbClr val="0000FF"/>
                </a:solidFill>
                <a:latin typeface="Candara" panose="020E0502030303020204" pitchFamily="34" charset="0"/>
              </a:rPr>
              <a:t>mayas,…</a:t>
            </a:r>
            <a:endParaRPr lang="es-MX" sz="2000" dirty="0">
              <a:solidFill>
                <a:srgbClr val="0000FF"/>
              </a:solidFill>
              <a:latin typeface="Candara" panose="020E0502030303020204" pitchFamily="34" charset="0"/>
            </a:endParaRPr>
          </a:p>
        </p:txBody>
      </p:sp>
      <p:pic>
        <p:nvPicPr>
          <p:cNvPr id="1026" name="Picture 2" descr="https://www.ecosur.mx/wp-content/uploads/2017/12/parque-2-1024x76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9701" y="4399010"/>
            <a:ext cx="2723812" cy="2042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5" name="Grupo 34"/>
          <p:cNvGrpSpPr/>
          <p:nvPr/>
        </p:nvGrpSpPr>
        <p:grpSpPr>
          <a:xfrm>
            <a:off x="0" y="0"/>
            <a:ext cx="571500" cy="6857999"/>
            <a:chOff x="1" y="1"/>
            <a:chExt cx="636496" cy="6857999"/>
          </a:xfrm>
        </p:grpSpPr>
        <p:pic>
          <p:nvPicPr>
            <p:cNvPr id="36" name="Picture 7"/>
            <p:cNvPicPr>
              <a:picLocks noChangeArrowheads="1"/>
            </p:cNvPicPr>
            <p:nvPr/>
          </p:nvPicPr>
          <p:blipFill>
            <a:blip r:embed="rId5" cstate="print"/>
            <a:srcRect/>
            <a:stretch>
              <a:fillRect/>
            </a:stretch>
          </p:blipFill>
          <p:spPr bwMode="auto">
            <a:xfrm rot="16200000">
              <a:off x="-1416422" y="1416425"/>
              <a:ext cx="3469343" cy="636495"/>
            </a:xfrm>
            <a:prstGeom prst="rect">
              <a:avLst/>
            </a:prstGeom>
            <a:ln>
              <a:noFill/>
            </a:ln>
            <a:effectLst>
              <a:softEdge rad="31750"/>
            </a:effectLst>
          </p:spPr>
        </p:pic>
        <p:pic>
          <p:nvPicPr>
            <p:cNvPr id="37" name="Picture 7"/>
            <p:cNvPicPr>
              <a:picLocks noChangeArrowheads="1"/>
            </p:cNvPicPr>
            <p:nvPr/>
          </p:nvPicPr>
          <p:blipFill>
            <a:blip r:embed="rId5"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0060705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p:cNvSpPr/>
          <p:nvPr/>
        </p:nvSpPr>
        <p:spPr>
          <a:xfrm>
            <a:off x="1028700" y="816441"/>
            <a:ext cx="7403868" cy="1366528"/>
          </a:xfrm>
          <a:prstGeom prst="rect">
            <a:avLst/>
          </a:prstGeom>
        </p:spPr>
        <p:txBody>
          <a:bodyPr wrap="square">
            <a:spAutoFit/>
          </a:bodyPr>
          <a:lstStyle/>
          <a:p>
            <a:pPr algn="ctr">
              <a:lnSpc>
                <a:spcPct val="115000"/>
              </a:lnSpc>
              <a:spcAft>
                <a:spcPts val="0"/>
              </a:spcAft>
            </a:pP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CONABIO reconoce </a:t>
            </a:r>
            <a:r>
              <a:rPr lang="es-MX" sz="2400" dirty="0">
                <a:solidFill>
                  <a:srgbClr val="800000"/>
                </a:solidFill>
                <a:latin typeface="Candara" panose="020E0502030303020204" pitchFamily="34" charset="0"/>
                <a:ea typeface="Calibri" panose="020F0502020204030204" pitchFamily="34" charset="0"/>
                <a:cs typeface="Times New Roman" panose="02020603050405020304" pitchFamily="18" charset="0"/>
              </a:rPr>
              <a:t>a ECOSUR </a:t>
            </a: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“por su larga contribución </a:t>
            </a:r>
            <a:r>
              <a:rPr lang="es-MX" sz="2400" dirty="0">
                <a:solidFill>
                  <a:srgbClr val="800000"/>
                </a:solidFill>
                <a:latin typeface="Candara" panose="020E0502030303020204" pitchFamily="34" charset="0"/>
                <a:ea typeface="Calibri" panose="020F0502020204030204" pitchFamily="34" charset="0"/>
                <a:cs typeface="Times New Roman" panose="02020603050405020304" pitchFamily="18" charset="0"/>
              </a:rPr>
              <a:t>al conocimiento científico </a:t>
            </a: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de </a:t>
            </a:r>
            <a:r>
              <a:rPr lang="es-MX" sz="2400" dirty="0">
                <a:solidFill>
                  <a:srgbClr val="800000"/>
                </a:solidFill>
                <a:latin typeface="Candara" panose="020E0502030303020204" pitchFamily="34" charset="0"/>
                <a:ea typeface="Calibri" panose="020F0502020204030204" pitchFamily="34" charset="0"/>
                <a:cs typeface="Times New Roman" panose="02020603050405020304" pitchFamily="18" charset="0"/>
              </a:rPr>
              <a:t>la naturaleza del sureste de </a:t>
            </a:r>
            <a:r>
              <a:rPr lang="es-MX" sz="2400" dirty="0" smtClean="0">
                <a:solidFill>
                  <a:srgbClr val="800000"/>
                </a:solidFill>
                <a:latin typeface="Candara" panose="020E0502030303020204" pitchFamily="34" charset="0"/>
                <a:ea typeface="Calibri" panose="020F0502020204030204" pitchFamily="34" charset="0"/>
                <a:cs typeface="Times New Roman" panose="02020603050405020304" pitchFamily="18" charset="0"/>
              </a:rPr>
              <a:t>México”</a:t>
            </a:r>
          </a:p>
        </p:txBody>
      </p:sp>
      <p:sp>
        <p:nvSpPr>
          <p:cNvPr id="5" name="CuadroTexto 4"/>
          <p:cNvSpPr txBox="1"/>
          <p:nvPr/>
        </p:nvSpPr>
        <p:spPr>
          <a:xfrm>
            <a:off x="6751773" y="-3733"/>
            <a:ext cx="2370045" cy="523220"/>
          </a:xfrm>
          <a:prstGeom prst="rect">
            <a:avLst/>
          </a:prstGeom>
          <a:noFill/>
        </p:spPr>
        <p:txBody>
          <a:bodyPr wrap="square" rtlCol="0">
            <a:spAutoFit/>
          </a:bodyPr>
          <a:lstStyle/>
          <a:p>
            <a:pPr algn="r"/>
            <a:r>
              <a:rPr lang="es-MX" sz="2800" b="1" dirty="0">
                <a:solidFill>
                  <a:schemeClr val="tx1">
                    <a:lumMod val="75000"/>
                    <a:lumOff val="25000"/>
                  </a:schemeClr>
                </a:solidFill>
                <a:latin typeface="Candara"/>
                <a:cs typeface="Candara"/>
              </a:rPr>
              <a:t>Distinciones</a:t>
            </a:r>
          </a:p>
        </p:txBody>
      </p:sp>
      <p:pic>
        <p:nvPicPr>
          <p:cNvPr id="6" name="Imagen 5" descr="https://www.ecosur.mx/wp-content/uploads/2017/11/premio-3-1024x768.jpeg"/>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4347" y="2691654"/>
            <a:ext cx="4287361" cy="3264136"/>
          </a:xfrm>
          <a:prstGeom prst="rect">
            <a:avLst/>
          </a:prstGeom>
          <a:ln>
            <a:noFill/>
          </a:ln>
          <a:effectLst>
            <a:outerShdw blurRad="190500" algn="tl" rotWithShape="0">
              <a:srgbClr val="000000">
                <a:alpha val="70000"/>
              </a:srgbClr>
            </a:outerShdw>
          </a:effectLst>
        </p:spPr>
      </p:pic>
      <p:pic>
        <p:nvPicPr>
          <p:cNvPr id="7" name="Imagen 6" descr="https://www.ecosur.mx/wp-content/uploads/2017/11/premio-2-768x1024.jpe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2197" y="2435620"/>
            <a:ext cx="3010396" cy="3954195"/>
          </a:xfrm>
          <a:prstGeom prst="rect">
            <a:avLst/>
          </a:prstGeom>
          <a:ln>
            <a:noFill/>
          </a:ln>
          <a:effectLst>
            <a:outerShdw blurRad="190500" algn="tl" rotWithShape="0">
              <a:srgbClr val="000000">
                <a:alpha val="70000"/>
              </a:srgbClr>
            </a:outerShdw>
          </a:effectLst>
        </p:spPr>
      </p:pic>
      <p:grpSp>
        <p:nvGrpSpPr>
          <p:cNvPr id="26" name="Grupo 25"/>
          <p:cNvGrpSpPr/>
          <p:nvPr/>
        </p:nvGrpSpPr>
        <p:grpSpPr>
          <a:xfrm>
            <a:off x="0" y="0"/>
            <a:ext cx="571500" cy="6857999"/>
            <a:chOff x="1" y="1"/>
            <a:chExt cx="636496" cy="6857999"/>
          </a:xfrm>
        </p:grpSpPr>
        <p:pic>
          <p:nvPicPr>
            <p:cNvPr id="27"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28"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3914067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191500" y="365125"/>
            <a:ext cx="184666" cy="369332"/>
          </a:xfrm>
          <a:prstGeom prst="rect">
            <a:avLst/>
          </a:prstGeom>
          <a:noFill/>
        </p:spPr>
        <p:txBody>
          <a:bodyPr wrap="none" rtlCol="0">
            <a:spAutoFit/>
          </a:bodyPr>
          <a:lstStyle/>
          <a:p>
            <a:endParaRPr lang="en-US" dirty="0"/>
          </a:p>
        </p:txBody>
      </p:sp>
      <p:sp>
        <p:nvSpPr>
          <p:cNvPr id="26" name="TextBox 25"/>
          <p:cNvSpPr txBox="1"/>
          <p:nvPr/>
        </p:nvSpPr>
        <p:spPr>
          <a:xfrm>
            <a:off x="7604125" y="777875"/>
            <a:ext cx="184666" cy="307777"/>
          </a:xfrm>
          <a:prstGeom prst="rect">
            <a:avLst/>
          </a:prstGeom>
          <a:noFill/>
        </p:spPr>
        <p:txBody>
          <a:bodyPr wrap="none" rtlCol="0">
            <a:spAutoFit/>
          </a:bodyPr>
          <a:lstStyle/>
          <a:p>
            <a:endParaRPr lang="en-US" sz="1400" dirty="0"/>
          </a:p>
        </p:txBody>
      </p:sp>
      <p:sp>
        <p:nvSpPr>
          <p:cNvPr id="44" name="TextBox 43"/>
          <p:cNvSpPr txBox="1"/>
          <p:nvPr/>
        </p:nvSpPr>
        <p:spPr>
          <a:xfrm>
            <a:off x="2390634" y="6439"/>
            <a:ext cx="6729412" cy="553998"/>
          </a:xfrm>
          <a:prstGeom prst="rect">
            <a:avLst/>
          </a:prstGeom>
          <a:noFill/>
        </p:spPr>
        <p:txBody>
          <a:bodyPr wrap="square" rtlCol="0">
            <a:spAutoFit/>
          </a:bodyPr>
          <a:lstStyle/>
          <a:p>
            <a:pPr algn="r"/>
            <a:r>
              <a:rPr lang="es-MX" sz="3000" b="1" dirty="0" smtClean="0">
                <a:solidFill>
                  <a:schemeClr val="tx1">
                    <a:lumMod val="75000"/>
                    <a:lumOff val="25000"/>
                  </a:schemeClr>
                </a:solidFill>
                <a:latin typeface="Candara"/>
                <a:cs typeface="Candara"/>
              </a:rPr>
              <a:t>Acciones estratégicas institucionales</a:t>
            </a:r>
            <a:endParaRPr lang="en-US" sz="3000" b="1" dirty="0">
              <a:solidFill>
                <a:schemeClr val="tx1">
                  <a:lumMod val="75000"/>
                  <a:lumOff val="25000"/>
                </a:schemeClr>
              </a:solidFill>
              <a:latin typeface="Candara"/>
              <a:cs typeface="Candara"/>
            </a:endParaRPr>
          </a:p>
        </p:txBody>
      </p:sp>
      <p:pic>
        <p:nvPicPr>
          <p:cNvPr id="13" name="Imagen 12"/>
          <p:cNvPicPr>
            <a:picLocks noChangeAspect="1"/>
          </p:cNvPicPr>
          <p:nvPr/>
        </p:nvPicPr>
        <p:blipFill>
          <a:blip r:embed="rId2"/>
          <a:stretch>
            <a:fillRect/>
          </a:stretch>
        </p:blipFill>
        <p:spPr>
          <a:xfrm>
            <a:off x="5182872" y="946086"/>
            <a:ext cx="3460466" cy="644565"/>
          </a:xfrm>
          <a:prstGeom prst="rect">
            <a:avLst/>
          </a:prstGeom>
          <a:ln>
            <a:noFill/>
          </a:ln>
          <a:effectLst>
            <a:outerShdw blurRad="190500" algn="tl" rotWithShape="0">
              <a:srgbClr val="000000">
                <a:alpha val="70000"/>
              </a:srgbClr>
            </a:outerShdw>
          </a:effectLst>
        </p:spPr>
      </p:pic>
      <p:sp>
        <p:nvSpPr>
          <p:cNvPr id="5" name="CuadroTexto 4"/>
          <p:cNvSpPr txBox="1"/>
          <p:nvPr/>
        </p:nvSpPr>
        <p:spPr>
          <a:xfrm>
            <a:off x="472475" y="5442886"/>
            <a:ext cx="3129609" cy="1261884"/>
          </a:xfrm>
          <a:prstGeom prst="rect">
            <a:avLst/>
          </a:prstGeom>
          <a:noFill/>
        </p:spPr>
        <p:txBody>
          <a:bodyPr wrap="square" rtlCol="0">
            <a:spAutoFit/>
          </a:bodyPr>
          <a:lstStyle/>
          <a:p>
            <a:pPr algn="ctr"/>
            <a:r>
              <a:rPr lang="es-MX" sz="4000" b="1" dirty="0" smtClean="0">
                <a:solidFill>
                  <a:srgbClr val="002060"/>
                </a:solidFill>
                <a:latin typeface="Candara" panose="020E0502030303020204" pitchFamily="34" charset="0"/>
              </a:rPr>
              <a:t>CIAE</a:t>
            </a:r>
          </a:p>
          <a:p>
            <a:pPr algn="ctr"/>
            <a:r>
              <a:rPr lang="es-MX" b="1" dirty="0" smtClean="0">
                <a:solidFill>
                  <a:srgbClr val="002060"/>
                </a:solidFill>
                <a:latin typeface="Candara" panose="020E0502030303020204" pitchFamily="34" charset="0"/>
              </a:rPr>
              <a:t>Comisión Interna para el Ahorro de Energía</a:t>
            </a:r>
            <a:endParaRPr lang="es-MX" b="1" dirty="0">
              <a:solidFill>
                <a:srgbClr val="002060"/>
              </a:solidFill>
              <a:latin typeface="Candara" panose="020E0502030303020204" pitchFamily="34" charset="0"/>
            </a:endParaRPr>
          </a:p>
        </p:txBody>
      </p:sp>
      <p:pic>
        <p:nvPicPr>
          <p:cNvPr id="3" name="Imagen 2"/>
          <p:cNvPicPr>
            <a:picLocks noChangeAspect="1"/>
          </p:cNvPicPr>
          <p:nvPr/>
        </p:nvPicPr>
        <p:blipFill>
          <a:blip r:embed="rId3"/>
          <a:stretch>
            <a:fillRect/>
          </a:stretch>
        </p:blipFill>
        <p:spPr>
          <a:xfrm>
            <a:off x="3418435" y="5341487"/>
            <a:ext cx="2322139" cy="1437414"/>
          </a:xfrm>
          <a:prstGeom prst="rect">
            <a:avLst/>
          </a:prstGeom>
        </p:spPr>
      </p:pic>
      <p:pic>
        <p:nvPicPr>
          <p:cNvPr id="6" name="Imagen 5"/>
          <p:cNvPicPr>
            <a:picLocks noChangeAspect="1"/>
          </p:cNvPicPr>
          <p:nvPr/>
        </p:nvPicPr>
        <p:blipFill>
          <a:blip r:embed="rId4"/>
          <a:stretch>
            <a:fillRect/>
          </a:stretch>
        </p:blipFill>
        <p:spPr>
          <a:xfrm>
            <a:off x="5598865" y="3377289"/>
            <a:ext cx="2942401" cy="2373536"/>
          </a:xfrm>
          <a:prstGeom prst="rect">
            <a:avLst/>
          </a:prstGeom>
        </p:spPr>
      </p:pic>
      <p:grpSp>
        <p:nvGrpSpPr>
          <p:cNvPr id="39" name="Grupo 38"/>
          <p:cNvGrpSpPr/>
          <p:nvPr/>
        </p:nvGrpSpPr>
        <p:grpSpPr>
          <a:xfrm>
            <a:off x="0" y="0"/>
            <a:ext cx="571500" cy="6857999"/>
            <a:chOff x="1" y="1"/>
            <a:chExt cx="636496" cy="6857999"/>
          </a:xfrm>
        </p:grpSpPr>
        <p:pic>
          <p:nvPicPr>
            <p:cNvPr id="40" name="Picture 7"/>
            <p:cNvPicPr>
              <a:picLocks noChangeArrowheads="1"/>
            </p:cNvPicPr>
            <p:nvPr/>
          </p:nvPicPr>
          <p:blipFill>
            <a:blip r:embed="rId5" cstate="print"/>
            <a:srcRect/>
            <a:stretch>
              <a:fillRect/>
            </a:stretch>
          </p:blipFill>
          <p:spPr bwMode="auto">
            <a:xfrm rot="16200000">
              <a:off x="-1416422" y="1416425"/>
              <a:ext cx="3469343" cy="636495"/>
            </a:xfrm>
            <a:prstGeom prst="rect">
              <a:avLst/>
            </a:prstGeom>
            <a:ln>
              <a:noFill/>
            </a:ln>
            <a:effectLst>
              <a:softEdge rad="31750"/>
            </a:effectLst>
          </p:spPr>
        </p:pic>
        <p:pic>
          <p:nvPicPr>
            <p:cNvPr id="41" name="Picture 7"/>
            <p:cNvPicPr>
              <a:picLocks noChangeArrowheads="1"/>
            </p:cNvPicPr>
            <p:nvPr/>
          </p:nvPicPr>
          <p:blipFill>
            <a:blip r:embed="rId5"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11" name="Imagen 10"/>
          <p:cNvPicPr>
            <a:picLocks noChangeAspect="1"/>
          </p:cNvPicPr>
          <p:nvPr/>
        </p:nvPicPr>
        <p:blipFill rotWithShape="1">
          <a:blip r:embed="rId6"/>
          <a:srcRect t="38557" r="4822"/>
          <a:stretch/>
        </p:blipFill>
        <p:spPr>
          <a:xfrm>
            <a:off x="5640221" y="1675440"/>
            <a:ext cx="2901045" cy="1533336"/>
          </a:xfrm>
          <a:prstGeom prst="rect">
            <a:avLst/>
          </a:prstGeom>
        </p:spPr>
      </p:pic>
      <p:pic>
        <p:nvPicPr>
          <p:cNvPr id="14" name="Imagen 13"/>
          <p:cNvPicPr>
            <a:picLocks noChangeAspect="1"/>
          </p:cNvPicPr>
          <p:nvPr/>
        </p:nvPicPr>
        <p:blipFill>
          <a:blip r:embed="rId7"/>
          <a:stretch>
            <a:fillRect/>
          </a:stretch>
        </p:blipFill>
        <p:spPr>
          <a:xfrm>
            <a:off x="968694" y="674585"/>
            <a:ext cx="3566469" cy="4615072"/>
          </a:xfrm>
          <a:prstGeom prst="rect">
            <a:avLst/>
          </a:prstGeom>
        </p:spPr>
      </p:pic>
    </p:spTree>
    <p:extLst>
      <p:ext uri="{BB962C8B-B14F-4D97-AF65-F5344CB8AC3E}">
        <p14:creationId xmlns:p14="http://schemas.microsoft.com/office/powerpoint/2010/main" val="13967727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2121984" y="-14116"/>
            <a:ext cx="6992882" cy="954107"/>
          </a:xfrm>
          <a:prstGeom prst="rect">
            <a:avLst/>
          </a:prstGeom>
        </p:spPr>
        <p:txBody>
          <a:bodyPr wrap="square">
            <a:spAutoFit/>
          </a:bodyPr>
          <a:lstStyle/>
          <a:p>
            <a:pPr algn="r"/>
            <a:r>
              <a:rPr lang="es-MX" sz="2800" b="1" dirty="0">
                <a:solidFill>
                  <a:schemeClr val="tx1">
                    <a:lumMod val="75000"/>
                    <a:lumOff val="25000"/>
                  </a:schemeClr>
                </a:solidFill>
                <a:latin typeface="Candara"/>
                <a:cs typeface="Candara"/>
              </a:rPr>
              <a:t>Indicadores CAR</a:t>
            </a:r>
          </a:p>
          <a:p>
            <a:pPr algn="r"/>
            <a:r>
              <a:rPr lang="es-MX" sz="2800" b="1" dirty="0">
                <a:solidFill>
                  <a:schemeClr val="tx1">
                    <a:lumMod val="75000"/>
                    <a:lumOff val="25000"/>
                  </a:schemeClr>
                </a:solidFill>
                <a:latin typeface="Candara"/>
                <a:cs typeface="Candara"/>
              </a:rPr>
              <a:t>Porcentaje alcanzado respecto a meta 2017</a:t>
            </a:r>
          </a:p>
        </p:txBody>
      </p:sp>
      <p:graphicFrame>
        <p:nvGraphicFramePr>
          <p:cNvPr id="11" name="Gráfico 10"/>
          <p:cNvGraphicFramePr>
            <a:graphicFrameLocks/>
          </p:cNvGraphicFramePr>
          <p:nvPr>
            <p:extLst>
              <p:ext uri="{D42A27DB-BD31-4B8C-83A1-F6EECF244321}">
                <p14:modId xmlns:p14="http://schemas.microsoft.com/office/powerpoint/2010/main" val="3322663052"/>
              </p:ext>
            </p:extLst>
          </p:nvPr>
        </p:nvGraphicFramePr>
        <p:xfrm>
          <a:off x="1163385" y="1341000"/>
          <a:ext cx="7361028" cy="515936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8 Conector recto"/>
          <p:cNvCxnSpPr/>
          <p:nvPr/>
        </p:nvCxnSpPr>
        <p:spPr>
          <a:xfrm>
            <a:off x="5663002" y="1497728"/>
            <a:ext cx="2" cy="4594033"/>
          </a:xfrm>
          <a:prstGeom prst="line">
            <a:avLst/>
          </a:prstGeom>
          <a:ln w="19050" cmpd="sng">
            <a:solidFill>
              <a:srgbClr val="7D2892"/>
            </a:solidFill>
          </a:ln>
        </p:spPr>
        <p:style>
          <a:lnRef idx="1">
            <a:schemeClr val="accent1"/>
          </a:lnRef>
          <a:fillRef idx="0">
            <a:schemeClr val="accent1"/>
          </a:fillRef>
          <a:effectRef idx="0">
            <a:schemeClr val="accent1"/>
          </a:effectRef>
          <a:fontRef idx="minor">
            <a:schemeClr val="tx1"/>
          </a:fontRef>
        </p:style>
      </p:cxnSp>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60602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alphaModFix amt="50000"/>
            <a:extLst>
              <a:ext uri="{BEBA8EAE-BF5A-486C-A8C5-ECC9F3942E4B}">
                <a14:imgProps xmlns:a14="http://schemas.microsoft.com/office/drawing/2010/main">
                  <a14:imgLayer r:embed="rId3">
                    <a14:imgEffect>
                      <a14:colorTemperature colorTemp="1500"/>
                    </a14:imgEffect>
                  </a14:imgLayer>
                </a14:imgProps>
              </a:ext>
            </a:extLst>
          </a:blip>
          <a:stretch>
            <a:fillRect/>
          </a:stretch>
        </p:blipFill>
        <p:spPr>
          <a:xfrm>
            <a:off x="576197" y="781767"/>
            <a:ext cx="5953386" cy="5820407"/>
          </a:xfrm>
          <a:prstGeom prst="rect">
            <a:avLst/>
          </a:prstGeom>
        </p:spPr>
      </p:pic>
      <p:sp>
        <p:nvSpPr>
          <p:cNvPr id="14" name="CuadroTexto 13"/>
          <p:cNvSpPr txBox="1"/>
          <p:nvPr/>
        </p:nvSpPr>
        <p:spPr>
          <a:xfrm>
            <a:off x="2855252" y="28582"/>
            <a:ext cx="6216131" cy="523220"/>
          </a:xfrm>
          <a:prstGeom prst="rect">
            <a:avLst/>
          </a:prstGeom>
          <a:noFill/>
        </p:spPr>
        <p:txBody>
          <a:bodyPr wrap="square" rtlCol="0">
            <a:spAutoFit/>
          </a:bodyPr>
          <a:lstStyle/>
          <a:p>
            <a:pPr algn="r"/>
            <a:r>
              <a:rPr lang="es-MX" sz="2800" b="1" dirty="0" smtClean="0">
                <a:solidFill>
                  <a:schemeClr val="accent1">
                    <a:lumMod val="50000"/>
                  </a:schemeClr>
                </a:solidFill>
                <a:latin typeface="Candara" panose="020E0502030303020204" pitchFamily="34" charset="0"/>
              </a:rPr>
              <a:t>Multidisciplina en la frontera sur</a:t>
            </a:r>
            <a:endParaRPr lang="es-MX" sz="2800" b="1" dirty="0">
              <a:solidFill>
                <a:schemeClr val="accent1">
                  <a:lumMod val="50000"/>
                </a:schemeClr>
              </a:solidFill>
              <a:latin typeface="Candara" panose="020E0502030303020204" pitchFamily="34" charset="0"/>
            </a:endParaRPr>
          </a:p>
        </p:txBody>
      </p:sp>
      <p:sp>
        <p:nvSpPr>
          <p:cNvPr id="15" name="CuadroTexto 14"/>
          <p:cNvSpPr txBox="1"/>
          <p:nvPr/>
        </p:nvSpPr>
        <p:spPr>
          <a:xfrm>
            <a:off x="6284267" y="1822870"/>
            <a:ext cx="2516483" cy="646331"/>
          </a:xfrm>
          <a:prstGeom prst="rect">
            <a:avLst/>
          </a:prstGeom>
          <a:noFill/>
        </p:spPr>
        <p:txBody>
          <a:bodyPr wrap="square" rtlCol="0">
            <a:spAutoFit/>
          </a:bodyPr>
          <a:lstStyle/>
          <a:p>
            <a:pPr algn="ctr"/>
            <a:r>
              <a:rPr lang="es-MX" b="1" dirty="0" smtClean="0">
                <a:solidFill>
                  <a:srgbClr val="800000"/>
                </a:solidFill>
                <a:latin typeface="Candara"/>
                <a:cs typeface="Candara"/>
              </a:rPr>
              <a:t>Actividades humanas e integridad biológica</a:t>
            </a:r>
            <a:endParaRPr lang="es-MX" b="1" dirty="0">
              <a:solidFill>
                <a:srgbClr val="800000"/>
              </a:solidFill>
              <a:latin typeface="Candara"/>
              <a:cs typeface="Candara"/>
            </a:endParaRPr>
          </a:p>
        </p:txBody>
      </p:sp>
      <p:sp>
        <p:nvSpPr>
          <p:cNvPr id="16" name="CuadroTexto 15"/>
          <p:cNvSpPr txBox="1"/>
          <p:nvPr/>
        </p:nvSpPr>
        <p:spPr>
          <a:xfrm>
            <a:off x="4914533" y="4150738"/>
            <a:ext cx="3920583" cy="646331"/>
          </a:xfrm>
          <a:prstGeom prst="rect">
            <a:avLst/>
          </a:prstGeom>
          <a:noFill/>
        </p:spPr>
        <p:txBody>
          <a:bodyPr wrap="square" rtlCol="0">
            <a:spAutoFit/>
          </a:bodyPr>
          <a:lstStyle/>
          <a:p>
            <a:pPr algn="ctr"/>
            <a:r>
              <a:rPr lang="es-MX" b="1" dirty="0" smtClean="0">
                <a:solidFill>
                  <a:srgbClr val="800000"/>
                </a:solidFill>
                <a:latin typeface="Candara"/>
                <a:cs typeface="Candara"/>
              </a:rPr>
              <a:t>Agricultura, pesquerías y desarrollo sustentable</a:t>
            </a:r>
            <a:endParaRPr lang="es-MX" b="1" dirty="0">
              <a:solidFill>
                <a:srgbClr val="800000"/>
              </a:solidFill>
              <a:latin typeface="Candara"/>
              <a:cs typeface="Candara"/>
            </a:endParaRPr>
          </a:p>
        </p:txBody>
      </p:sp>
      <p:sp>
        <p:nvSpPr>
          <p:cNvPr id="18" name="CuadroTexto 17"/>
          <p:cNvSpPr txBox="1"/>
          <p:nvPr/>
        </p:nvSpPr>
        <p:spPr>
          <a:xfrm>
            <a:off x="5951959" y="3459342"/>
            <a:ext cx="2868520" cy="369332"/>
          </a:xfrm>
          <a:prstGeom prst="rect">
            <a:avLst/>
          </a:prstGeom>
          <a:noFill/>
        </p:spPr>
        <p:txBody>
          <a:bodyPr wrap="square" rtlCol="0">
            <a:spAutoFit/>
          </a:bodyPr>
          <a:lstStyle/>
          <a:p>
            <a:pPr algn="ctr"/>
            <a:r>
              <a:rPr lang="es-MX" b="1" dirty="0" smtClean="0">
                <a:solidFill>
                  <a:srgbClr val="800000"/>
                </a:solidFill>
                <a:latin typeface="Candara"/>
                <a:cs typeface="Candara"/>
              </a:rPr>
              <a:t>Procesos socio-culturales </a:t>
            </a:r>
          </a:p>
        </p:txBody>
      </p:sp>
      <p:sp>
        <p:nvSpPr>
          <p:cNvPr id="19" name="CuadroTexto 18"/>
          <p:cNvSpPr txBox="1"/>
          <p:nvPr/>
        </p:nvSpPr>
        <p:spPr>
          <a:xfrm>
            <a:off x="4873120" y="5077288"/>
            <a:ext cx="4034136" cy="646331"/>
          </a:xfrm>
          <a:prstGeom prst="rect">
            <a:avLst/>
          </a:prstGeom>
          <a:noFill/>
        </p:spPr>
        <p:txBody>
          <a:bodyPr wrap="square" rtlCol="0">
            <a:spAutoFit/>
          </a:bodyPr>
          <a:lstStyle/>
          <a:p>
            <a:pPr algn="ctr"/>
            <a:r>
              <a:rPr lang="es-MX" b="1" dirty="0" smtClean="0">
                <a:solidFill>
                  <a:srgbClr val="800000"/>
                </a:solidFill>
                <a:latin typeface="Candara"/>
                <a:cs typeface="Candara"/>
              </a:rPr>
              <a:t>Innovación socio-ambiental y desarrollo sustentable</a:t>
            </a:r>
            <a:endParaRPr lang="es-MX" b="1" dirty="0">
              <a:solidFill>
                <a:srgbClr val="800000"/>
              </a:solidFill>
              <a:latin typeface="Candara"/>
              <a:cs typeface="Candara"/>
            </a:endParaRPr>
          </a:p>
        </p:txBody>
      </p:sp>
      <p:sp>
        <p:nvSpPr>
          <p:cNvPr id="20" name="CuadroTexto 19"/>
          <p:cNvSpPr txBox="1"/>
          <p:nvPr/>
        </p:nvSpPr>
        <p:spPr>
          <a:xfrm>
            <a:off x="6746248" y="2771598"/>
            <a:ext cx="1586041" cy="369332"/>
          </a:xfrm>
          <a:prstGeom prst="rect">
            <a:avLst/>
          </a:prstGeom>
          <a:noFill/>
        </p:spPr>
        <p:txBody>
          <a:bodyPr wrap="square" rtlCol="0">
            <a:spAutoFit/>
          </a:bodyPr>
          <a:lstStyle/>
          <a:p>
            <a:r>
              <a:rPr lang="es-MX" b="1" dirty="0" smtClean="0">
                <a:solidFill>
                  <a:srgbClr val="800000"/>
                </a:solidFill>
                <a:latin typeface="Candara"/>
                <a:cs typeface="Candara"/>
              </a:rPr>
              <a:t>Salud pública</a:t>
            </a:r>
            <a:endParaRPr lang="es-MX" b="1" dirty="0">
              <a:solidFill>
                <a:srgbClr val="800000"/>
              </a:solidFill>
              <a:latin typeface="Candara"/>
              <a:cs typeface="Candara"/>
            </a:endParaRPr>
          </a:p>
        </p:txBody>
      </p:sp>
      <p:sp>
        <p:nvSpPr>
          <p:cNvPr id="21" name="CuadroTexto 20"/>
          <p:cNvSpPr txBox="1"/>
          <p:nvPr/>
        </p:nvSpPr>
        <p:spPr>
          <a:xfrm>
            <a:off x="5052584" y="5984782"/>
            <a:ext cx="3674611" cy="369332"/>
          </a:xfrm>
          <a:prstGeom prst="rect">
            <a:avLst/>
          </a:prstGeom>
          <a:noFill/>
        </p:spPr>
        <p:txBody>
          <a:bodyPr wrap="square" rtlCol="0">
            <a:spAutoFit/>
          </a:bodyPr>
          <a:lstStyle/>
          <a:p>
            <a:pPr algn="ctr"/>
            <a:r>
              <a:rPr lang="es-MX" b="1" dirty="0" smtClean="0">
                <a:solidFill>
                  <a:srgbClr val="800000"/>
                </a:solidFill>
                <a:latin typeface="Candara"/>
                <a:cs typeface="Candara"/>
              </a:rPr>
              <a:t>Procesos migratorios e identidades</a:t>
            </a:r>
            <a:endParaRPr lang="es-MX" b="1" dirty="0">
              <a:solidFill>
                <a:srgbClr val="800000"/>
              </a:solidFill>
              <a:latin typeface="Candara"/>
              <a:cs typeface="Candara"/>
            </a:endParaRPr>
          </a:p>
        </p:txBody>
      </p:sp>
      <p:pic>
        <p:nvPicPr>
          <p:cNvPr id="22" name="Imagen 21"/>
          <p:cNvPicPr>
            <a:picLocks noChangeAspect="1"/>
          </p:cNvPicPr>
          <p:nvPr/>
        </p:nvPicPr>
        <p:blipFill>
          <a:blip r:embed="rId4">
            <a:extLst/>
          </a:blip>
          <a:stretch>
            <a:fillRect/>
          </a:stretch>
        </p:blipFill>
        <p:spPr>
          <a:xfrm>
            <a:off x="3073452" y="2000091"/>
            <a:ext cx="713416" cy="921024"/>
          </a:xfrm>
          <a:prstGeom prst="rect">
            <a:avLst/>
          </a:prstGeom>
          <a:effectLst>
            <a:outerShdw blurRad="50800" dist="50800" dir="5400000" algn="ctr" rotWithShape="0">
              <a:srgbClr val="000000">
                <a:alpha val="0"/>
              </a:srgbClr>
            </a:outerShdw>
          </a:effectLst>
        </p:spPr>
      </p:pic>
      <p:grpSp>
        <p:nvGrpSpPr>
          <p:cNvPr id="35" name="Grupo 38"/>
          <p:cNvGrpSpPr/>
          <p:nvPr/>
        </p:nvGrpSpPr>
        <p:grpSpPr>
          <a:xfrm>
            <a:off x="0" y="0"/>
            <a:ext cx="571500" cy="6857999"/>
            <a:chOff x="1" y="1"/>
            <a:chExt cx="636496" cy="6857999"/>
          </a:xfrm>
        </p:grpSpPr>
        <p:pic>
          <p:nvPicPr>
            <p:cNvPr id="36" name="Picture 7"/>
            <p:cNvPicPr>
              <a:picLocks noChangeArrowheads="1"/>
            </p:cNvPicPr>
            <p:nvPr/>
          </p:nvPicPr>
          <p:blipFill>
            <a:blip r:embed="rId5" cstate="print"/>
            <a:srcRect/>
            <a:stretch>
              <a:fillRect/>
            </a:stretch>
          </p:blipFill>
          <p:spPr bwMode="auto">
            <a:xfrm rot="16200000">
              <a:off x="-1416422" y="1416425"/>
              <a:ext cx="3469343" cy="636495"/>
            </a:xfrm>
            <a:prstGeom prst="rect">
              <a:avLst/>
            </a:prstGeom>
            <a:ln>
              <a:noFill/>
            </a:ln>
            <a:effectLst>
              <a:softEdge rad="31750"/>
            </a:effectLst>
          </p:spPr>
        </p:pic>
        <p:pic>
          <p:nvPicPr>
            <p:cNvPr id="37" name="Picture 7"/>
            <p:cNvPicPr>
              <a:picLocks noChangeArrowheads="1"/>
            </p:cNvPicPr>
            <p:nvPr/>
          </p:nvPicPr>
          <p:blipFill>
            <a:blip r:embed="rId5"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38" name="Imagen 37"/>
          <p:cNvPicPr>
            <a:picLocks noChangeAspect="1"/>
          </p:cNvPicPr>
          <p:nvPr/>
        </p:nvPicPr>
        <p:blipFill>
          <a:blip r:embed="rId4">
            <a:extLst/>
          </a:blip>
          <a:stretch>
            <a:fillRect/>
          </a:stretch>
        </p:blipFill>
        <p:spPr>
          <a:xfrm>
            <a:off x="1403606" y="3381205"/>
            <a:ext cx="713416" cy="921024"/>
          </a:xfrm>
          <a:prstGeom prst="rect">
            <a:avLst/>
          </a:prstGeom>
          <a:effectLst>
            <a:outerShdw blurRad="50800" dist="50800" dir="5400000" algn="ctr" rotWithShape="0">
              <a:srgbClr val="000000">
                <a:alpha val="0"/>
              </a:srgbClr>
            </a:outerShdw>
          </a:effectLst>
        </p:spPr>
      </p:pic>
      <p:pic>
        <p:nvPicPr>
          <p:cNvPr id="39" name="Imagen 38"/>
          <p:cNvPicPr>
            <a:picLocks noChangeAspect="1"/>
          </p:cNvPicPr>
          <p:nvPr/>
        </p:nvPicPr>
        <p:blipFill>
          <a:blip r:embed="rId4">
            <a:extLst/>
          </a:blip>
          <a:stretch>
            <a:fillRect/>
          </a:stretch>
        </p:blipFill>
        <p:spPr>
          <a:xfrm>
            <a:off x="1928193" y="4389025"/>
            <a:ext cx="713416" cy="921024"/>
          </a:xfrm>
          <a:prstGeom prst="rect">
            <a:avLst/>
          </a:prstGeom>
          <a:effectLst>
            <a:outerShdw blurRad="50800" dist="50800" dir="5400000" algn="ctr" rotWithShape="0">
              <a:srgbClr val="000000">
                <a:alpha val="0"/>
              </a:srgbClr>
            </a:outerShdw>
          </a:effectLst>
        </p:spPr>
      </p:pic>
      <p:pic>
        <p:nvPicPr>
          <p:cNvPr id="40" name="Imagen 39"/>
          <p:cNvPicPr>
            <a:picLocks noChangeAspect="1"/>
          </p:cNvPicPr>
          <p:nvPr/>
        </p:nvPicPr>
        <p:blipFill>
          <a:blip r:embed="rId4">
            <a:extLst/>
          </a:blip>
          <a:stretch>
            <a:fillRect/>
          </a:stretch>
        </p:blipFill>
        <p:spPr>
          <a:xfrm>
            <a:off x="2107658" y="5603932"/>
            <a:ext cx="713416" cy="921024"/>
          </a:xfrm>
          <a:prstGeom prst="rect">
            <a:avLst/>
          </a:prstGeom>
          <a:effectLst>
            <a:outerShdw blurRad="50800" dist="50800" dir="5400000" algn="ctr" rotWithShape="0">
              <a:srgbClr val="000000">
                <a:alpha val="0"/>
              </a:srgbClr>
            </a:outerShdw>
          </a:effectLst>
        </p:spPr>
      </p:pic>
      <p:pic>
        <p:nvPicPr>
          <p:cNvPr id="41" name="Imagen 40"/>
          <p:cNvPicPr>
            <a:picLocks noChangeAspect="1"/>
          </p:cNvPicPr>
          <p:nvPr/>
        </p:nvPicPr>
        <p:blipFill>
          <a:blip r:embed="rId4">
            <a:extLst/>
          </a:blip>
          <a:stretch>
            <a:fillRect/>
          </a:stretch>
        </p:blipFill>
        <p:spPr>
          <a:xfrm>
            <a:off x="4633948" y="2953225"/>
            <a:ext cx="713416" cy="921024"/>
          </a:xfrm>
          <a:prstGeom prst="rect">
            <a:avLst/>
          </a:prstGeom>
          <a:effectLst>
            <a:outerShdw blurRad="50800" dist="50800" dir="5400000" algn="ctr" rotWithShape="0">
              <a:srgbClr val="000000">
                <a:alpha val="0"/>
              </a:srgbClr>
            </a:outerShdw>
          </a:effectLst>
        </p:spPr>
      </p:pic>
      <p:pic>
        <p:nvPicPr>
          <p:cNvPr id="42" name="Imagen 41"/>
          <p:cNvPicPr>
            <a:picLocks noChangeAspect="1"/>
          </p:cNvPicPr>
          <p:nvPr/>
        </p:nvPicPr>
        <p:blipFill>
          <a:blip r:embed="rId4">
            <a:extLst/>
          </a:blip>
          <a:stretch>
            <a:fillRect/>
          </a:stretch>
        </p:blipFill>
        <p:spPr>
          <a:xfrm>
            <a:off x="3872020" y="1447286"/>
            <a:ext cx="457574" cy="590730"/>
          </a:xfrm>
          <a:prstGeom prst="rect">
            <a:avLst/>
          </a:prstGeom>
          <a:effectLst>
            <a:outerShdw blurRad="50800" dist="50800" dir="5400000" algn="ctr" rotWithShape="0">
              <a:srgbClr val="000000">
                <a:alpha val="0"/>
              </a:srgbClr>
            </a:outerShdw>
          </a:effectLst>
        </p:spPr>
      </p:pic>
      <p:pic>
        <p:nvPicPr>
          <p:cNvPr id="43" name="Imagen 42"/>
          <p:cNvPicPr>
            <a:picLocks noChangeAspect="1"/>
          </p:cNvPicPr>
          <p:nvPr/>
        </p:nvPicPr>
        <p:blipFill>
          <a:blip r:embed="rId4">
            <a:extLst/>
          </a:blip>
          <a:stretch>
            <a:fillRect/>
          </a:stretch>
        </p:blipFill>
        <p:spPr>
          <a:xfrm>
            <a:off x="5585517" y="1418226"/>
            <a:ext cx="468645" cy="605023"/>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0246802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2" descr="data:image/jpeg;base64,/9j/4AAQSkZJRgABAQAAAQABAAD/2wCEAAkGBhQREBUUExQWFRQWGB8aGRcWGRgZFxgZFhUYFxYYGhwZHCcfHR8lIRQZHy8gIycpLC0tFx4xNTAqNSYrLSkBCQoKDgwOGg8PGiklHyU1MCwtMCwvLC8sLCwqLCwsLC4sNCwpLCwsLCwsLCwsLTQsMiwsLCwsLCwsLCwsLCwsLP/AABEIAMABBwMBIgACEQEDEQH/xAAcAAEAAgIDAQAAAAAAAAAAAAAABgcEBQEDCAL/xABEEAACAQIDBQYEAwQIBQUBAAABAgMAEQQSIQUGBzFBEyJRYXGBMlKRoRRCsWKCksEVIzNyk6Ky0lNjs8LwJDRDc+EX/8QAGgEBAAMBAQEAAAAAAAAAAAAAAAIDBAEFBv/EADARAAICAQQCAQEHAgcAAAAAAAECAAMRBBIhMRNBUSIUI2FxgcHwMuEkM0NEkaGx/9oADAMBAAIRAxEAPwC76UpSIpSlIilKUiKUpSIpSlIilK4LW50ic1G95t/sNgWyOWeXn2cYBIvyzEkBf18q32MnyRu9r5VLW8coJ/lXmrE4ppXaRzmdyWYnqW1Na9NQLSc9CZ77TWOJcWyuLmFlcLIrw35M9inuVNx6kW863G+29P4HCdotmdyFjB5ZiCcx8QACfPQdaoCpdjTLiNiwubsMNO0Z8kZFKE+QLBfcVpfSIrKR1KF1DFSD3I7tDbE07l5ZXdj1LGw9ByA8gBUp3D38lw86RTOzwOQvfJJjLGwZSdbXOo5WqFVl7JwDTzxxILs7gD3Op9ALn2rXZWhUgjiZkdg2RL63o3shwEYaW5ZvgjW2Zrc+egA6k+PXlUHTjW2fXCjJ5SHNb+C1R3ifimfacobkgVVHguRW+5cn3qKVlp0qFAW5zL7dQ+4gT0Zu9vFDjYu0hOl7Mp0ZD4MP58jW0qmuD+KZcc6D4XiJYdLoy5T/AJiP3qs7Gb3YOF8kmJiVhzGYXHrbl71iup2PtXma6rdy5M29K6cLi0lUPG6up5MpDA+4rurPLopSlIilKUiKUpSIpSlIilKUiKUpSIpSlIilKUiKUpSIpSlImr3n24MHhZJyL5R3V+ZmIVR6XOvleqB2vtubFOXmkZyehPdXyVeQHpV0cTNmtNs6QICShWSw6hD3voCT7VRNepoVXaW9zz9UxyB6m93Y3vmwUgsxeE/HETdWU87A8mt1HvpXbvRufJhXzorPhn70cigkZW1UNb4SAevPn6aCGJnYKoLMxAAHMkmwA969F4AphsPDFJIilI1TvMBcqoU2udeVWX2eFgyjvuRqTyAg+p592ZsebEuEhjZ2PgNB5seSjzNXfu9saDBYRcLK8TMwJkDFbOz/ABDK2pHJRpyArs3522cJgJJY7ZzZUPMAubZvDQXI8wKoKaQuxZiWYm5LaknxJOpqA3aofAEkdtB+TLd2hwbw7vmilkiU/lsHA8gTY/Ums7ZGyNnbJbvTIJmFs0rrnsegUfCD6a+JqKbh75Sx4TFxkl+whMkWbXLbu5dfy3ZTb1qATTM7FmJZmNyxNySeZJri02OSjtwP+502IoDKvMtjf7cz8cFxeDKyPlswVhaQDkVa9sw5WvqLeGtcpupjC2UYWfN/9bAfUi3vepHwl2u8eN7AEmOVWuvQMilgw87Ajzv5CrB2lxHwMEhjaUswNjkVnCnqCRp9L1zfbSfGBn4jalg3k4ldbR2ZLsjCC7ZcVirqSp/soUsWUEfmYstyOgsPGoXVrcSIF2hg48VhWEqwls2XmFYLmJHMFSoJBF7EmqprTp23Lk9+5Tcu1sDr1JLuDvG+ExkYDHspWCSL07xyhreIJBv4XFX3XnzczY5xGLjvpFEwklc6Kqoc2pOgvaw9fI1d2H3rwkj5ExMLMdABItyfLXX2rFrFBfj9Zp0zYXmbWlKVgmyKUpSIpSlIilKUiKUpSIpSlIilKUiKUpSIpSlIiqy4i8QpIpThsM2Qr/aSCxa5F8i35WBFzz1sLWqzTXnrfbCtHtDEhuZlZh5q5zKfowrXpEV3+qZtS5VeJ14fe/GI+ZcTNf8AadmB9VYkH6VLd2918JtaNpO9h50P9YsVuzOa5DqrA5QbHQGwINV3VjcHlyNip3IWJUUMzGy3uWNyfAD/ADCt+oGxCy8GZKTuba3IkhO6WG2RhpsUimWaNCVeSxsx7osAABqRc87X1qnsZi3mdpJGLuxuWbUn/wA8Kt/a3EfZ06SYd2kKSKULiM5RcWuPzac/h6VXmJ3DxQsYk/ERNqksJDKw6HndT4g8qr07Fcm3v8ZO4A4CdfhM/caVsWsuzpGPZSoWjvr2UkZDAqPA21Hl5msHF8PMdHJk/Ds+ujIQUPne+nvapluXum2zY5sbihZ0ibLGCCVUDM1yNMxsAAOVz46Rw8WMd2ue8eW/9lkGW3hm+P3vXQ7lz4sY/ecKqFHkzn9pM9yNxBhMPMcVlzTJldb91I7G6luVzfUjTQVDcfwuxGcnCtHiIie66ugPo1za/oT7cqz+KG3XxEODZbrBNGZMvQvcaHxy3+5Na3hVi5F2iiITkdW7QdLKhIY+hyi/nbrUE8gU255+Pykm2FhXj9fzm5w+5UuzcBicS7D8QY8ihDcRq7Krtfq1jzHK3W9VtVqbc4txF3hXD9tCbozM+XODo2UZTpzsSdfKtPhuGP4tFnwc69i/JZQQ6WNipy3DEEWvp/Op1WMgLW8ZkbEDcV+pxwfxbjGvGL5HiJYdLoy5W/zEfvVYeM4fYGVy7YdQTqcpdAfZGA+1VtjNo/0M74fCsHxBA7adlHd0zCONTcAC4JJvcny079gcWcQkoGJIliJsxyqrqPmGUAG3OxGvjVVtdjt5K/7mWVuijY81m/m0V/ENhYFEWHgbKEQWDSD43b5jfQE30Hmai1SjiLsVoMdI/OOcmRG6HNqwv4gk+xB61F62042DEy2Z3HMt7hLvM88b4eVixiAKMdTkOmUnrlNreTW6VYVVpwc2G6LLiWBCuAkd/wAwBuzelwAPQ1ZdePqQosO2elRnYMxSlKol0UpSkRSlKRFKUpEUpSkRSlKRFKUpEUpSkThmAFybAdTVb767Q2VjCA+IyyroJY0dxa/wsQuVl9Dp0POuOMW3XRIsMhIEgLvbqoICr6XuT6Cqpr0dNp8jeTj8pivuwdmJYmx+E6TgSLjUkhJ5xJqfEatZT6g28K2PErZ64PZsMEC5YjLZ/FiFZhmPUki/7o8KifDnbj4fHRqCezmYRuvQ5tEb1BI18CR1q4t5sJh5cMyYplSJvzMwXKRqpBPIiuXM6WjcciK1V6ztGDPOlWVw13h/C4DFySXMUTKVA6s4IKi/iQn1vWLgeFseIc9hj4ZIxzKjM4HmA9vfSpzPuJF/Rz4KMlQ2uc6kyAhg7W56qBYdNBVuovrYBf4JCmpwd0hI4ttMWjxMCfh5AVcIWzhWFibk2YgHwFfTcHmz5vxUYg55yDny8+Xw+97eXSsHBcJMY0oWXIkd+84cNp1yga38LgVvuMUMi4fDql+wUkNbkGAUR5vYNa/X2rhKhwtJxnv+fM7hipawZxJjLsTCPg1idUfDxqLEnRQgtmzg6G17sD41ot1Nq7KSVocIQrvpciS7+Su/PyF/QVDOH2y58Th8bChKxSRWBPwdrmBUe4BDW6EX6Vh7J3NxMWIWSdDh4YXV5JXICqEYHukE5ibWAW+pFV+FRuVnkvITtYLOdp8NMbFMUjiMqX7jqVsV6ZrkZT43+9WLutLh9mYdMLPiYVmuWdS4Fmc3trysLC5tfnWbsffvC4x2jgc9rYlVdSuaw5i/Pxtzt0qiMXn7R+0v2mY583xZ796/ne9TUPqPos4xIkrT9Sc5kk4k7IeHHyOQezmOdG6G4GYX8QenhY9ajuA2e88qxRqWdzYAfqfADmT0FXDukyrsRXxiB4kVms6hv6sMSmjeXw+RFV42/k0cjNhY4cKh/LHFGSRfTMzKS32HlVtVjkFAOuM+pXYighie+ZdLbEifDrBMiyoqqtmF75VCgjwPmNap3efG4KCdkweGRihsZJWkkTMOYRC2UgHS7XB8Opm25u/kmOimicAYlI2ZSugfSwNujAlfrpVOCqtNUwZg3r1LL7AVBWTnY/FrExMBMqSx8rKoRgB8pXT2I+lW9szaKYiJJYzmRxcH+R8CDoR4ivNFXTwhLf0eb8u1fL6WS9v3s33rmrpRV3LxO6e1idpk3pSlebN0UpSkRSlKRFKUpEUpSkRSlKRFKUpEUpSkSvuLW7TzxpiIlLNECHUanIbHMB1ykG/kxPSqgr1Aaq3ebfDZizHJgosS4PeksqoT11ynP62t5mvR0t7AbAMzFfUud2cTRcNN2nxGLSbKRDC2Yt0LrqqjxN7E+AHmKxOIe2Hnx8oYnLExjRegC6E+pIJv6eFWDurxNw07LAY/wxOiC4MZPRQQBlPgCAPOtdv5w1knmbEYXKWfV4yQpzWtmUnTW2oNtdetTW3F2bRj4kTX93hOfmVnszakmGlWaJirobjzHVT4g8iKsHilvXOrxQxM0SNEJGKkqzZyQFuNbDLy6k68qwt3OFE7yq2KAjiBuVzKzPb8oykgA9STfyqw96NzIMeqiTMrJorpYMAfy6ggjyPtal11XkU94iuqzYR1ILwp3nnbE/h5HaSNkLDOSxQrY6E62NyLeNvfA3g4mYs4mQRsqRK7KIyisGCsV7+YEm9uQI/nW82ZtPZmx5njVpZZvheQKGy2OqaWA1GoFzca8rDcTbiYDHMMWuYrJ3j2bWVzfUkWuDfnYg3v1qBasOXZeD1xJBXKbQ3MjG/2MmxGAwcsaFIHUtIiA5Vc2tcD8ujWv+tq+th7FxGI2LLE7ZAZFaASnLmC2JUFuSk3t0v5Vo24lYtZAYmWOJdEhCrkCDRVOmY6aXvfwtXHEfHSzYlJJAwjeGN4lPwhXjVmt0vmLA9dB5VaK24Tge5WXXluT6m23F3DxaY2OWWMxJEcxLEXY2ICqATe99Tytevve3fqD8W2TB4eYxtlMsq3LlTY2t0BFgTflUm4b7RMWzFfFSBEzkRtKwUdnYZbFjyvmt5DTSodtnhzNLM8mDMeIgkYsrJIndzG5U3PS/MX0tyqsMGtPlPXHwJIqVrGz3zJu20BtfZM3YrldgVyE8pEKuFv4GwsdPiqkpIyrFWBDA2IIsQRzBHQ1a6Yn+gNnhWyyYmZy2XXICFUHzKqAvhct0HKEzb8yyzdpPDhpvJ4U5eGYd76k1Zp9y7tg+n1I3YONx5m+4P7HdsS2IsRGiFAejMxGg8bAEn1FZu+vDEmRp8M8aqxu0cjBAGOpyMdLHnlNrdDbQTDB71Q/wBG/i41yxohPZiwysunZ6aDvae4NUhtrbcuLlMkzFieQ/Ko+VR0H/hvUK/JZYXHHqSfYiBe/ck2xOFeJnYGRo4476srrIT/AHQhIv6ke9XDsvZqYeFIoxZEFgP1J8SSSSfE1542JtybByiSFipHMflcfKw6j9Olq9C7G2muJw8cy8pFDW8L8x7G49qr1gsBG48SemKc4HMzKUpWCbIpSlIilKUiKUpSIpSlIilKUiKUpSIpSlIkc4hY1otmzshIYgLcdA7qjH6MaoKvSu19mJiYJIX+GRSptzF+RHmDYj0qh9vblYrCOVaJnW+kiKWRh0Ol8p8j9+denonUAqe5h1SkkH1NFV+bP3gKbITFSd5lw4c3/MwWw/iIH1qpdgbkT4lgWUwwjV5ZBkUL1y5rXPh08SKuLJhcRhWwkUsbIYuzAjdWZVC5QbA9LA+1NWynA/5nNOrDJlE7V21NiZDJNIzsT46L5KOQHpU74U72Smf8LI5dGUlCxJKFBcqCdcpF9OhGnOoltbcvF4eQo0Mj66PGrOjeYKg29DY1Jdz9kjZl8djrxaFIoiP61mYd45emlxY25km2l7rvG1eBj8MSuveHyf1kS25sGbD4h45EbNmNjYkOCdGU9b86sbd3bK7H2dGMWH7SV2dIQO+FNhqCQF5XN/mtzvWVgeMGFeTK6SxKTo7ZSo82ym4+9anivu9NNJFiYVMsfZhTkGYrZmYNYc1IfmPDzqku1hFdowP/AGWBQgL1nM7tgbL2VtOdpEjkSQHO0LNZGudWAUm4udQCOfLWtxtTiJs9ZOxcGQIbEiMPGpGml+dv2QaifDLdXEHENOyvEgjZQzAqWZxlFgdSBzvy0FQ3HbDnglMMkbiQG1gpOboCth3gehFd8KO5UsePxnPIyqCB3JRxVxplxUTK2aAwq0RX4CCTmI8+QPkBWXwakk/FyqL9l2d38M2ZQh9bZva/hUy3W3SX+jYYMZErkZmyuLlM7FgAeYNjrY+IqG8Qds/hH/BYMDDxhQ0nZ91nZxcAsNbAW6638BUVcOvgUfr+8kV2HytNnxm2S7LDOoJRMyP+zmIKk+RsRf08aquthszb0+HfNHI3mpJKOOqup0YHzq6tgbHwLwx4tMNDGXQSXyiyG1zz0FjfUW5VbvOmQKeZXtF7EjiaHYO6sp2DLCQRJNmkVDoeasinwJ7MfxVUjLY2OhHQ8x5GrW21xjRHK4aLtFH/AMjsVB/uqBe3mbelabDbTwG1JwMTC2Gnc2EkT9x2OgDXWwJ8SDfxrlLWJlnXg8ztgRsBTyOJAlUkgAXJ0AHMk8gK9EbpbMbDYGCJ/iVBmHgzEsw9ixHtWDsHh7hMI4kRWeQcnkOYr/dAAUHztepLWXU6gW4C9TRRSU5MUpSsc0xSlKRFKUpEUpSkRSlKRFKUpEUpSkRSlKRFKUpEoPfnep8biXGY9ijFY06WU2zkdSbXv0BAqOxyFWDKSGBuCDYg+II1FbHeTY74XFSxODoxKn5kJJRh6j7gjpWsr6GsKEAXqeM5JY57l6cN95mxuFPaG8sTZGPzC11Y+ZGh81J61C+MrN+LhBvk7Lu+Fy7Z/fRPtWXuLteHZeDaXEsQ+IYNHGou5jUWD26AktYkgEAV3bW332dtJRFiEmisbpKQvcJ0vdSbA9QQR9LjzlUpcXVfpmxmDVhSeZV1Wbg9+mwGycKuUPO6tkDXssayMFZrakW0AFr256a5uzOD+HzK7ztNGbEKoChgdRdgTcHyt61p+L2xmjmhlVbQ9mIhYd1ChYhfK4bT0NXNbXcwSVhHqUtMXAcXcWsgMojkS+qhcht+yw5H1vUx3z397HBRS4Y97EDuMR8CgAubcswJC2PUnnaqXAqy9r7izvsjChVJngzMY/zZZmzMoHzL3dPJutqW1VKyk8RXZYVYCQlN68WHzjEzZudy7Efwk5beVrVudr4CbacQx0aZ5B/VTogucyAZZFXmQylbgciPDlFkwbs+QI5e9sgUlr+GW16vDh5u62CwdpdJHYyOPl0ACk8tAtz5k+FTvdagGXGZGlTYSp6lQbJ3TxWJkCJC411Z1ZUXzYkfbn5Vae++GOD2IYYybKscRPUqWUMT/e1/irQ7x8X37QphFXIDbtHBbN5qtxYeBN7+ArXwcTWxCNh8citDIMrPGCrpfk1rkNYgHSx068qqcXWFWK8DnEmprQFQeT7kDpUi2ruFioW7kbTxnVJIQXVlOoNluRp4/U1n7scNMRiJAZ0aGEHvF+67D5VU6i/ibAefKtZuQLuzM4rYnGJb27eJaTB4d3+JokZr9SUBJ9+dbGvmKMKoVRYAWAHIAaAV9V4JOTPXHAilKVydilKUiKUpSIpSlIilKUiKUpSIpSlIilKUiKUpSJrdt7uYfGKFnjD25HUMt/BhqPTlWlwHDDAxOG7NnIOgkYso/d0B971LKVMWOBgE4kCik5Inm7b20mxGJllfmzmw8FBsqjyAAFYFTDf7cqTCzvKiFsO7Fgyi4QsblWtysToeVrdaiuEwjyuEjVnc8lUZj9q92t1KAjqeU6sGwe5bHB/azNhZY3PdhYFSToquCSPQFWP71de8HFnDXaJIPxKcmLELG3oCrFh5kCtftXYj7N2I6H+1xEiiWx+FSD3L9dEsf7zdKrWsldKWuz+szQ9rVqEls7kbb2ZNOAmFTD4g/BmswJ/YY8j5WHlepdvTvRFgIe0k7xOiIPidv5AdT09wK89JIVIZSQQbgjmCNQRUz4oY15ZcKzaBsKjgdM0hJf8AQfQVGzTA2DngzqXkIeOZkScY8UXusUIX5SHJt5tmH6CpC2/i4/ZuLCL2eISFiyXvdbWZkPUWJv1Fx61UNSLh/f8ApKAAXDFlYdCjRtmB8rfpV1mnrC7gOuZWlzk4J7kdpVgbxcJZ0kLYW0kZOiFgrp+z3rBh53v5da6tg8JcTI4OItDGDrZlaQjwXKSB6k6eBqz7RXjdmQ8L5xiWBw5ZjszD5ueVgP7okYJ9rVJa6sNhljRUQBVUBVA5AAWA+1dteI53MTPUUYAEUpSoyUUpSkRSlKRFKUpEUpSkRSlKRFKUpEUpSkRSlKRFKUpEUpSkRXykQXkAL+AtX1SkTWbx7DXGYaSBjbMNG+Vgbq3sR9L1RO2N08VhXKyQva+jqpZG8wwH2Nj5V6JpWinUNVwOpRbSLOZRe6fD6fFyKZI2igBuzOCpYdVQHUk8r8h9jZu+u5S4+FVUhJY/7Nvy2Nro1vymw5creoMnpSzUO7BusQlCqpX5lCScOMer5fw5P7StGV9b5v1qwuH/AA+OCJmnKmYiyquqxg89erHlcaAXGt6nNKlZqnddpnE06ocxSlKyzRFKUpEUpSkRSlKRFKUpEUpSkRSlKRFKV1zzqis7GyqCSTyAAuT9BSJiba25DhIjJM4VenUsflUcyarLa3GGd2y4aJY15AuM7n2Byj071Rrb+2pdp4wWBOZskMfygmwHqeZP8gKuDdLcyHAxiwDTEd+UjUnqF+VfIe9bvGlCguMk+pk3vacLwJWcu+G1wM5MwXnf8OoX7x2qytwdsTYrBLNOVLFmAKjLdVOW9hpe4PKpHUY353gGz8GTGAsjkrGABYM12Z7eWp8yRfnVbOLcIqgGTCGv6i2ROveziJBgSYwO1m+RTYL4Z26egufSoBLxM2jiGIhAX9mKLOR65gx/StbuVuu20cUQ5bs178r37xudBc/mY318iavPZ2zI8PGI4kWNB0UW9z1J8zrVr+Kj6cZMrXfdznAlMSb+7UgI7V3HlLCqg/VAfoamG6PFVcQ6xYlVjkY2V1v2bE8gQdVJ6akHyqdYzBpMhSRQ6MLFWFwa8/74bCGDxkkIuUFmS/PI4uAfTUX8qlX478rtwfwnH3085yJ6Gqqt6uJuKgxk0UPZdnG2UZkJOijNc5h1vU43I2o2JwEEjm7ZcrHxKMUJPrlv71RuOLYrGSZBmeaZso8S7nKPuKhpagXYOOpK+w7QV9y8Ny96Bj8MJNBIvdkUdGHUeRGo9x0rf15/3K3mOAxQc37Nu7Kv7N+dvFTr9R1q/opQyhlIIIuCORBFwRVWop8bcdGWU2b157ke393hfBYPtYsucuqrmFxrcnS46Ka1fDje3EY8zGbJljCgZFK6tmvfU9F+9a7jTirQ4eP5nZv4FCj/AKlZXBvC5cHI/V5T9ERR+pap7FGn3EcyG4m7b6k+rVbz7eXBYWSZtSBZV+Zzoq/XU+QNbWqW4n7xnFYsQR6xwnKAPzynRreNvhH73jVVFXkfHr3LbbNi5nCcXsaCL9iR1tGdR1/NV0RShlDDUEAg+RFxXn3ezdpsDJHGxuWiV28MxJDqPIEWq4+H+0O22bA17lVyH1jJT9FB960aqtNodBxKKHbcVaSGtDvTvnBgF/rCWkIusa2zHzPyjzPteszePbS4PCyTtrkGg+ZibKvuSPa9UdsnATbUx1mYl5CWkf5VHMgeA0UDzAqqikPlm6EsutK4VezN7i+KGPxL5cOgTwWJO0e3mSD9lFY0+8m2IRnkbEIo5l4gF97pYVcGxthw4SIRwoFUc/mY+LHmTWcRepfaEBwqDE54XPbHMiO2ds4uLZUWJjyGUIjyhkuCrKCxABFrEg+gNR/czidNPi1hxPZ5ZO6pVSpD81vdjobFfUirLkw6shQqChGUr0ykWIt4W0rz1vJsZsDjHiBIyNmjbrlJvG3qOXqpqWnVLQykc+pG4tWQwPE9E1Gt+d8BgILrZpn0jU8vN2/ZH3Nh42bO31ibZq4yQ2AWzgc+0GhQDxJ5eRFVVh4Z9s48k6ZtWPNYogdAPS9h4k+ZqumjJJfodydtuAAvZmwHFzHf8n/DP++h4t47/k/4Z/31b+ytlR4aFIolyogsPE+JPiSdSahfGTFZcHEnV5QfZEY/qVq5LK3cKEErdHVdxaRMcXMd/wAn/DP+6uf/AOtY/wAIf8M/763/AAVwn9XiZPFlT+FSx/1irLtS2ytHK7BFaO6ht0+IL5VzfFYXt421+9K+6V582RUT4oY8xbNkA5yFY/ZjdvspHvUsqF8W8OW2cSPySox9DdP1cVbTjyLn5ldv9BkL4RYASY9nP/xRlh/eYhAfoWq6Kprg9jlTGujGxljsvmyMGt9Mx9quWrtZny8yrTY2RVQcZccWxUUXRIs3vIxv9oxVv1S/F/DldoK3R4Vt+6zg/wAvrTR/5s7qf6JMeEeACYDtOssjEnyQ5AP8pPvU3qFcJdorJs8Rg96J2BHWzsXU++Yj901Naqvz5GzJ1Y2DEVSXFqYNtIgfliQH17zfowq49pbRTDxPLK2VEFyf5DxJ5AdSa8+4qaTaGNYgXknk7o8L6KPRQBr4LWjRL9Rc9CU6puAvuWvuZIYNhiQ/ljlk/wA0jD9BVc8NsJ2m04AfylnP7sbW+9qs3fWNcLsaSNeSxpEPMFlQ/a5qF8G8Lmxkr/JFb3d1/kpqdbfd2P8AP8/eQdfrRPic8Vd1Oxl/FRj+rlPfA/LJ4+jc/UHxFbjhNvZnT8HIe8gJiJ6pzZPVeY8r/LU/2ps1MRC8UgujrY/yI8wbEHxArz/tHBTbOxhW+WSFgyMORHNWHkR09RSoi+vxt2Op2weJ946MlPGTFZsZEnyRX93dv5IKnfDfC9nsyDxYM/8AG7EfYiqc3s29+MxLT2y3RBl8CsYDAeWbNar82NhexwsMfLJEi/woAf0qOoGylEM7Sd1jNNRv9vL+CwjMp/rZO5H5EjVv3Rr628ar/hRu32+JOIcXSE92/wCaU6j+Ed71K1q989uNtHHWiuyA9nCo/Nc2zfvHX0y+FZuC3X2xCmSITRrzypMii55mwkq1a9lW3IBPzIM++zOMgSQ8aMBePDzD8rMh9HGZf9B+tffBjaF4Z4T+Rw49HWx+8f3qKba2FtXsWbE9s0SDM2eVXAy/mtnPL0rt4T7Q7PaAQ8pUZPcd8f6CPehT/Dlcg4+JwP8AfBsYzJJxpxxEWHiHJmZz+4Ao/wCofpXzwWwA7PETdSwjB8Aq5z9S4+grr414Y/8AppOgzqfU5GH+k/Su3gvtBeynhv3g4kA8VZQhPsVH8Qqv/a8fzmT/ANfn+cSyqUpXnzbFQDi3u72uHGJQd+HRvExsdf4Tr6Fqn9R7iBiuz2biT4pk/wARgn/dVtLFbARK7QChzKMwSTTZcPHmbM91jB0LkZc1uXIc+gBq99z91kwGHCCxkbWR/mby/ZHID35k1WfCLC59oFv+HEx92KoPsxq6a162w52DqZ9KgxuMVVHGnF3lw8fyoz/xMFH+g1a9UfxWxefaTD/hoi/bOf8AqVVoxm2T1Jwkn3CbC5Nmq3/Ekdvocg/0VMq0u5eE7LZ+GX/lKT6uM5+7VuqotO5yZdWMKBFKUquTisbaWz0nheKQXR1Kn0PUeY5j0rJpSJQG390sTs6XNZsim6Tpe2h0JI+BvI+163mzuMWJRQJI45rfm1Rj65bj6AVcZFa+bd3DObth4WPiY0J/Stv2lXGLFzMvgKn6GxIJutxDxOPx8UWVI4rMzKtyxCobAs3S5HICpJv5ugMfAApCzR3MZPI3+JD5Gw16EDzqQYXARxC0caIPBFCj7Cu+qGsG8MgxiWrWduHOZ56wmMxeysRezRScirjuuL8j0YeYPoalQ40zZf8A28WbxzNb6f8A7Vrz4ZXFnVWHgwBH0NYI3ZwoN/w0F/Hso/8AbV51Fb8unMqFLrwrcSmMdtbHbXkChWkAOiRraJTyuSTa/mxqx9xOH64EdrKQ+IYWuPhjB5qviT1b2HW8wiiCiygADoBYfQV9VXZqCy7FGBJpSAdzHJkB4yYvLgo0vq8o+iIx/UrWHwVwtosRJ8zqn8Clj/1BVkMgPMA+tcqgHIW9Kj5sVePE74vvN85qF8Td0/xWH7WMXmhBItzdObL6j4h7jrU0pVaOUYMJYyhhgzzVsjDdriIY/nkRf4nAP61b3FPef8NhuxRrSzgjnqsfJz7/AAj1PhU0EC+A+grlogeYB9q0WakWOGI4EoSgopAPcqjhBu3nkbFuO6l0j82I77ewNv3j4VbNcKoHKuapttNjbjLa0CLidGPwglieM8nUqfRgQf1rzrsjGHC4uNzoYpRm/dazj6XFeka+OwX5R9BU6b/GCMZzIW1byDnqazefd9MdhmhY2vqjc8rD4W8+dj5E1SWM2RjNmTByrxsp7sqaofRrWIPyn3Feg64IvSm81jGMiLKQ/PRlO4bjLilWzRwufm7y39QGt9LVJuHe9eJ2hPM8pURogCoi2XMzHW5uSbJ49amDbFgJuYIifExpf9Ky44gosoAHgNB9K69tZUhUwYWtwclp9VBuMGLy4BVv/aSqPZQzn7qKnNfLIDzAPrVNbbGDfEtddykSsOCmF/8Acyf3EH+Zj/21aNcKgHIAelc122zyOWka02LtivPG9k3b7RxFjfNMyD2bs1/0ivQ9fHYr8o+gqdF3iJOMyNtfkAGYghCKqjkoAHoBYfpX3SlUS6KUpSJ//9k="/>
          <p:cNvSpPr>
            <a:spLocks noChangeAspect="1" noChangeArrowheads="1"/>
          </p:cNvSpPr>
          <p:nvPr/>
        </p:nvSpPr>
        <p:spPr bwMode="auto">
          <a:xfrm>
            <a:off x="2965988" y="150336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Calibri" charset="0"/>
            </a:endParaRPr>
          </a:p>
        </p:txBody>
      </p:sp>
      <p:sp>
        <p:nvSpPr>
          <p:cNvPr id="28676" name="AutoShape 4" descr="data:image/jpeg;base64,/9j/4AAQSkZJRgABAQAAAQABAAD/2wCEAAkGBhQREBUUExQWFRQWGB8aGRcWGRgZFxgZFhUYFxYYGhwZHCcfHR8lIRQZHy8gIycpLC0tFx4xNTAqNSYrLSkBCQoKDgwOGg8PGiklHyU1MCwtMCwvLC8sLCwqLCwsLC4sNCwpLCwsLCwsLCwsLTQsMiwsLCwsLCwsLCwsLCwsLP/AABEIAMABBwMBIgACEQEDEQH/xAAcAAEAAgIDAQAAAAAAAAAAAAAABgcEBQEDCAL/xABEEAACAQIDBQYEAwQIBQUBAAABAgMAEQQSIQUGBzFBEyJRYXGBMlKRoRRCsWKCksEVIzNyk6Ky0lNjs8LwJDRDc+EX/8QAGgEBAAMBAQEAAAAAAAAAAAAAAAIDBAEFBv/EADARAAICAQQCAQEHAgcAAAAAAAECAAMRBBIhMRNBUSIUI2FxgcHwMuEkM0NEkaGx/9oADAMBAAIRAxEAPwC76UpSIpSlIilKUiKUpSIpSlIilK4LW50ic1G95t/sNgWyOWeXn2cYBIvyzEkBf18q32MnyRu9r5VLW8coJ/lXmrE4ppXaRzmdyWYnqW1Na9NQLSc9CZ77TWOJcWyuLmFlcLIrw35M9inuVNx6kW863G+29P4HCdotmdyFjB5ZiCcx8QACfPQdaoCpdjTLiNiwubsMNO0Z8kZFKE+QLBfcVpfSIrKR1KF1DFSD3I7tDbE07l5ZXdj1LGw9ByA8gBUp3D38lw86RTOzwOQvfJJjLGwZSdbXOo5WqFVl7JwDTzxxILs7gD3Op9ALn2rXZWhUgjiZkdg2RL63o3shwEYaW5ZvgjW2Zrc+egA6k+PXlUHTjW2fXCjJ5SHNb+C1R3ifimfacobkgVVHguRW+5cn3qKVlp0qFAW5zL7dQ+4gT0Zu9vFDjYu0hOl7Mp0ZD4MP58jW0qmuD+KZcc6D4XiJYdLoy5T/AJiP3qs7Gb3YOF8kmJiVhzGYXHrbl71iup2PtXma6rdy5M29K6cLi0lUPG6up5MpDA+4rurPLopSlIilKUiKUpSIpSlIilKUiKUpSIpSlIilKUiKUpSIpSlImr3n24MHhZJyL5R3V+ZmIVR6XOvleqB2vtubFOXmkZyehPdXyVeQHpV0cTNmtNs6QICShWSw6hD3voCT7VRNepoVXaW9zz9UxyB6m93Y3vmwUgsxeE/HETdWU87A8mt1HvpXbvRufJhXzorPhn70cigkZW1UNb4SAevPn6aCGJnYKoLMxAAHMkmwA969F4AphsPDFJIilI1TvMBcqoU2udeVWX2eFgyjvuRqTyAg+p592ZsebEuEhjZ2PgNB5seSjzNXfu9saDBYRcLK8TMwJkDFbOz/ABDK2pHJRpyArs3522cJgJJY7ZzZUPMAubZvDQXI8wKoKaQuxZiWYm5LaknxJOpqA3aofAEkdtB+TLd2hwbw7vmilkiU/lsHA8gTY/Ums7ZGyNnbJbvTIJmFs0rrnsegUfCD6a+JqKbh75Sx4TFxkl+whMkWbXLbu5dfy3ZTb1qATTM7FmJZmNyxNySeZJri02OSjtwP+502IoDKvMtjf7cz8cFxeDKyPlswVhaQDkVa9sw5WvqLeGtcpupjC2UYWfN/9bAfUi3vepHwl2u8eN7AEmOVWuvQMilgw87Ajzv5CrB2lxHwMEhjaUswNjkVnCnqCRp9L1zfbSfGBn4jalg3k4ldbR2ZLsjCC7ZcVirqSp/soUsWUEfmYstyOgsPGoXVrcSIF2hg48VhWEqwls2XmFYLmJHMFSoJBF7EmqprTp23Lk9+5Tcu1sDr1JLuDvG+ExkYDHspWCSL07xyhreIJBv4XFX3XnzczY5xGLjvpFEwklc6Kqoc2pOgvaw9fI1d2H3rwkj5ExMLMdABItyfLXX2rFrFBfj9Zp0zYXmbWlKVgmyKUpSIpSlIilKUiKUpSIpSlIilKUiKUpSIpSlIiqy4i8QpIpThsM2Qr/aSCxa5F8i35WBFzz1sLWqzTXnrfbCtHtDEhuZlZh5q5zKfowrXpEV3+qZtS5VeJ14fe/GI+ZcTNf8AadmB9VYkH6VLd2918JtaNpO9h50P9YsVuzOa5DqrA5QbHQGwINV3VjcHlyNip3IWJUUMzGy3uWNyfAD/ADCt+oGxCy8GZKTuba3IkhO6WG2RhpsUimWaNCVeSxsx7osAABqRc87X1qnsZi3mdpJGLuxuWbUn/wA8Kt/a3EfZ06SYd2kKSKULiM5RcWuPzac/h6VXmJ3DxQsYk/ERNqksJDKw6HndT4g8qr07Fcm3v8ZO4A4CdfhM/caVsWsuzpGPZSoWjvr2UkZDAqPA21Hl5msHF8PMdHJk/Ds+ujIQUPne+nvapluXum2zY5sbihZ0ibLGCCVUDM1yNMxsAAOVz46Rw8WMd2ue8eW/9lkGW3hm+P3vXQ7lz4sY/ecKqFHkzn9pM9yNxBhMPMcVlzTJldb91I7G6luVzfUjTQVDcfwuxGcnCtHiIie66ugPo1za/oT7cqz+KG3XxEODZbrBNGZMvQvcaHxy3+5Na3hVi5F2iiITkdW7QdLKhIY+hyi/nbrUE8gU255+Pykm2FhXj9fzm5w+5UuzcBicS7D8QY8ihDcRq7Krtfq1jzHK3W9VtVqbc4txF3hXD9tCbozM+XODo2UZTpzsSdfKtPhuGP4tFnwc69i/JZQQ6WNipy3DEEWvp/Op1WMgLW8ZkbEDcV+pxwfxbjGvGL5HiJYdLoy5W/zEfvVYeM4fYGVy7YdQTqcpdAfZGA+1VtjNo/0M74fCsHxBA7adlHd0zCONTcAC4JJvcny079gcWcQkoGJIliJsxyqrqPmGUAG3OxGvjVVtdjt5K/7mWVuijY81m/m0V/ENhYFEWHgbKEQWDSD43b5jfQE30Hmai1SjiLsVoMdI/OOcmRG6HNqwv4gk+xB61F62042DEy2Z3HMt7hLvM88b4eVixiAKMdTkOmUnrlNreTW6VYVVpwc2G6LLiWBCuAkd/wAwBuzelwAPQ1ZdePqQosO2elRnYMxSlKol0UpSkRSlKRFKUpEUpSkRSlKRFKUpEUpSkThmAFybAdTVb767Q2VjCA+IyyroJY0dxa/wsQuVl9Dp0POuOMW3XRIsMhIEgLvbqoICr6XuT6Cqpr0dNp8jeTj8pivuwdmJYmx+E6TgSLjUkhJ5xJqfEatZT6g28K2PErZ64PZsMEC5YjLZ/FiFZhmPUki/7o8KifDnbj4fHRqCezmYRuvQ5tEb1BI18CR1q4t5sJh5cMyYplSJvzMwXKRqpBPIiuXM6WjcciK1V6ztGDPOlWVw13h/C4DFySXMUTKVA6s4IKi/iQn1vWLgeFseIc9hj4ZIxzKjM4HmA9vfSpzPuJF/Rz4KMlQ2uc6kyAhg7W56qBYdNBVuovrYBf4JCmpwd0hI4ttMWjxMCfh5AVcIWzhWFibk2YgHwFfTcHmz5vxUYg55yDny8+Xw+97eXSsHBcJMY0oWXIkd+84cNp1yga38LgVvuMUMi4fDql+wUkNbkGAUR5vYNa/X2rhKhwtJxnv+fM7hipawZxJjLsTCPg1idUfDxqLEnRQgtmzg6G17sD41ot1Nq7KSVocIQrvpciS7+Su/PyF/QVDOH2y58Th8bChKxSRWBPwdrmBUe4BDW6EX6Vh7J3NxMWIWSdDh4YXV5JXICqEYHukE5ibWAW+pFV+FRuVnkvITtYLOdp8NMbFMUjiMqX7jqVsV6ZrkZT43+9WLutLh9mYdMLPiYVmuWdS4Fmc3trysLC5tfnWbsffvC4x2jgc9rYlVdSuaw5i/Pxtzt0qiMXn7R+0v2mY583xZ796/ne9TUPqPos4xIkrT9Sc5kk4k7IeHHyOQezmOdG6G4GYX8QenhY9ajuA2e88qxRqWdzYAfqfADmT0FXDukyrsRXxiB4kVms6hv6sMSmjeXw+RFV42/k0cjNhY4cKh/LHFGSRfTMzKS32HlVtVjkFAOuM+pXYighie+ZdLbEifDrBMiyoqqtmF75VCgjwPmNap3efG4KCdkweGRihsZJWkkTMOYRC2UgHS7XB8Opm25u/kmOimicAYlI2ZSugfSwNujAlfrpVOCqtNUwZg3r1LL7AVBWTnY/FrExMBMqSx8rKoRgB8pXT2I+lW9szaKYiJJYzmRxcH+R8CDoR4ivNFXTwhLf0eb8u1fL6WS9v3s33rmrpRV3LxO6e1idpk3pSlebN0UpSkRSlKRFKUpEUpSkRSlKRFKUpEUpSkSvuLW7TzxpiIlLNECHUanIbHMB1ykG/kxPSqgr1Aaq3ebfDZizHJgosS4PeksqoT11ynP62t5mvR0t7AbAMzFfUud2cTRcNN2nxGLSbKRDC2Yt0LrqqjxN7E+AHmKxOIe2Hnx8oYnLExjRegC6E+pIJv6eFWDurxNw07LAY/wxOiC4MZPRQQBlPgCAPOtdv5w1knmbEYXKWfV4yQpzWtmUnTW2oNtdetTW3F2bRj4kTX93hOfmVnszakmGlWaJirobjzHVT4g8iKsHilvXOrxQxM0SNEJGKkqzZyQFuNbDLy6k68qwt3OFE7yq2KAjiBuVzKzPb8oykgA9STfyqw96NzIMeqiTMrJorpYMAfy6ggjyPtal11XkU94iuqzYR1ILwp3nnbE/h5HaSNkLDOSxQrY6E62NyLeNvfA3g4mYs4mQRsqRK7KIyisGCsV7+YEm9uQI/nW82ZtPZmx5njVpZZvheQKGy2OqaWA1GoFzca8rDcTbiYDHMMWuYrJ3j2bWVzfUkWuDfnYg3v1qBasOXZeD1xJBXKbQ3MjG/2MmxGAwcsaFIHUtIiA5Vc2tcD8ujWv+tq+th7FxGI2LLE7ZAZFaASnLmC2JUFuSk3t0v5Vo24lYtZAYmWOJdEhCrkCDRVOmY6aXvfwtXHEfHSzYlJJAwjeGN4lPwhXjVmt0vmLA9dB5VaK24Tge5WXXluT6m23F3DxaY2OWWMxJEcxLEXY2ICqATe99Tytevve3fqD8W2TB4eYxtlMsq3LlTY2t0BFgTflUm4b7RMWzFfFSBEzkRtKwUdnYZbFjyvmt5DTSodtnhzNLM8mDMeIgkYsrJIndzG5U3PS/MX0tyqsMGtPlPXHwJIqVrGz3zJu20BtfZM3YrldgVyE8pEKuFv4GwsdPiqkpIyrFWBDA2IIsQRzBHQ1a6Yn+gNnhWyyYmZy2XXICFUHzKqAvhct0HKEzb8yyzdpPDhpvJ4U5eGYd76k1Zp9y7tg+n1I3YONx5m+4P7HdsS2IsRGiFAejMxGg8bAEn1FZu+vDEmRp8M8aqxu0cjBAGOpyMdLHnlNrdDbQTDB71Q/wBG/i41yxohPZiwysunZ6aDvae4NUhtrbcuLlMkzFieQ/Ko+VR0H/hvUK/JZYXHHqSfYiBe/ck2xOFeJnYGRo4476srrIT/AHQhIv6ke9XDsvZqYeFIoxZEFgP1J8SSSSfE1542JtybByiSFipHMflcfKw6j9Olq9C7G2muJw8cy8pFDW8L8x7G49qr1gsBG48SemKc4HMzKUpWCbIpSlIilKUiKUpSIpSlIilKUiKUpSIpSlIkc4hY1otmzshIYgLcdA7qjH6MaoKvSu19mJiYJIX+GRSptzF+RHmDYj0qh9vblYrCOVaJnW+kiKWRh0Ol8p8j9+denonUAqe5h1SkkH1NFV+bP3gKbITFSd5lw4c3/MwWw/iIH1qpdgbkT4lgWUwwjV5ZBkUL1y5rXPh08SKuLJhcRhWwkUsbIYuzAjdWZVC5QbA9LA+1NWynA/5nNOrDJlE7V21NiZDJNIzsT46L5KOQHpU74U72Smf8LI5dGUlCxJKFBcqCdcpF9OhGnOoltbcvF4eQo0Mj66PGrOjeYKg29DY1Jdz9kjZl8djrxaFIoiP61mYd45emlxY25km2l7rvG1eBj8MSuveHyf1kS25sGbD4h45EbNmNjYkOCdGU9b86sbd3bK7H2dGMWH7SV2dIQO+FNhqCQF5XN/mtzvWVgeMGFeTK6SxKTo7ZSo82ym4+9anivu9NNJFiYVMsfZhTkGYrZmYNYc1IfmPDzqku1hFdowP/AGWBQgL1nM7tgbL2VtOdpEjkSQHO0LNZGudWAUm4udQCOfLWtxtTiJs9ZOxcGQIbEiMPGpGml+dv2QaifDLdXEHENOyvEgjZQzAqWZxlFgdSBzvy0FQ3HbDnglMMkbiQG1gpOboCth3gehFd8KO5UsePxnPIyqCB3JRxVxplxUTK2aAwq0RX4CCTmI8+QPkBWXwakk/FyqL9l2d38M2ZQh9bZva/hUy3W3SX+jYYMZErkZmyuLlM7FgAeYNjrY+IqG8Qds/hH/BYMDDxhQ0nZ91nZxcAsNbAW6638BUVcOvgUfr+8kV2HytNnxm2S7LDOoJRMyP+zmIKk+RsRf08aquthszb0+HfNHI3mpJKOOqup0YHzq6tgbHwLwx4tMNDGXQSXyiyG1zz0FjfUW5VbvOmQKeZXtF7EjiaHYO6sp2DLCQRJNmkVDoeasinwJ7MfxVUjLY2OhHQ8x5GrW21xjRHK4aLtFH/AMjsVB/uqBe3mbelabDbTwG1JwMTC2Gnc2EkT9x2OgDXWwJ8SDfxrlLWJlnXg8ztgRsBTyOJAlUkgAXJ0AHMk8gK9EbpbMbDYGCJ/iVBmHgzEsw9ixHtWDsHh7hMI4kRWeQcnkOYr/dAAUHztepLWXU6gW4C9TRRSU5MUpSsc0xSlKRFKUpEUpSkRSlKRFKUpEUpSkRSlKRFKUpEoPfnep8biXGY9ijFY06WU2zkdSbXv0BAqOxyFWDKSGBuCDYg+II1FbHeTY74XFSxODoxKn5kJJRh6j7gjpWsr6GsKEAXqeM5JY57l6cN95mxuFPaG8sTZGPzC11Y+ZGh81J61C+MrN+LhBvk7Lu+Fy7Z/fRPtWXuLteHZeDaXEsQ+IYNHGou5jUWD26AktYkgEAV3bW332dtJRFiEmisbpKQvcJ0vdSbA9QQR9LjzlUpcXVfpmxmDVhSeZV1Wbg9+mwGycKuUPO6tkDXssayMFZrakW0AFr256a5uzOD+HzK7ztNGbEKoChgdRdgTcHyt61p+L2xmjmhlVbQ9mIhYd1ChYhfK4bT0NXNbXcwSVhHqUtMXAcXcWsgMojkS+qhcht+yw5H1vUx3z397HBRS4Y97EDuMR8CgAubcswJC2PUnnaqXAqy9r7izvsjChVJngzMY/zZZmzMoHzL3dPJutqW1VKyk8RXZYVYCQlN68WHzjEzZudy7Efwk5beVrVudr4CbacQx0aZ5B/VTogucyAZZFXmQylbgciPDlFkwbs+QI5e9sgUlr+GW16vDh5u62CwdpdJHYyOPl0ACk8tAtz5k+FTvdagGXGZGlTYSp6lQbJ3TxWJkCJC411Z1ZUXzYkfbn5Vae++GOD2IYYybKscRPUqWUMT/e1/irQ7x8X37QphFXIDbtHBbN5qtxYeBN7+ArXwcTWxCNh8citDIMrPGCrpfk1rkNYgHSx068qqcXWFWK8DnEmprQFQeT7kDpUi2ruFioW7kbTxnVJIQXVlOoNluRp4/U1n7scNMRiJAZ0aGEHvF+67D5VU6i/ibAefKtZuQLuzM4rYnGJb27eJaTB4d3+JokZr9SUBJ9+dbGvmKMKoVRYAWAHIAaAV9V4JOTPXHAilKVydilKUiKUpSIpSlIilKUiKUpSIpSlIilKUiKUpSJrdt7uYfGKFnjD25HUMt/BhqPTlWlwHDDAxOG7NnIOgkYso/d0B971LKVMWOBgE4kCik5Inm7b20mxGJllfmzmw8FBsqjyAAFYFTDf7cqTCzvKiFsO7Fgyi4QsblWtysToeVrdaiuEwjyuEjVnc8lUZj9q92t1KAjqeU6sGwe5bHB/azNhZY3PdhYFSToquCSPQFWP71de8HFnDXaJIPxKcmLELG3oCrFh5kCtftXYj7N2I6H+1xEiiWx+FSD3L9dEsf7zdKrWsldKWuz+szQ9rVqEls7kbb2ZNOAmFTD4g/BmswJ/YY8j5WHlepdvTvRFgIe0k7xOiIPidv5AdT09wK89JIVIZSQQbgjmCNQRUz4oY15ZcKzaBsKjgdM0hJf8AQfQVGzTA2DngzqXkIeOZkScY8UXusUIX5SHJt5tmH6CpC2/i4/ZuLCL2eISFiyXvdbWZkPUWJv1Fx61UNSLh/f8ApKAAXDFlYdCjRtmB8rfpV1mnrC7gOuZWlzk4J7kdpVgbxcJZ0kLYW0kZOiFgrp+z3rBh53v5da6tg8JcTI4OItDGDrZlaQjwXKSB6k6eBqz7RXjdmQ8L5xiWBw5ZjszD5ueVgP7okYJ9rVJa6sNhljRUQBVUBVA5AAWA+1dteI53MTPUUYAEUpSoyUUpSkRSlKRFKUpEUpSkRSlKRFKUpEUpSkRSlKRFKUpEUpSkRXykQXkAL+AtX1SkTWbx7DXGYaSBjbMNG+Vgbq3sR9L1RO2N08VhXKyQva+jqpZG8wwH2Nj5V6JpWinUNVwOpRbSLOZRe6fD6fFyKZI2igBuzOCpYdVQHUk8r8h9jZu+u5S4+FVUhJY/7Nvy2Nro1vymw5creoMnpSzUO7BusQlCqpX5lCScOMer5fw5P7StGV9b5v1qwuH/AA+OCJmnKmYiyquqxg89erHlcaAXGt6nNKlZqnddpnE06ocxSlKyzRFKUpEUpSkRSlKRFKUpEUpSkRSlKRFKV1zzqis7GyqCSTyAAuT9BSJiba25DhIjJM4VenUsflUcyarLa3GGd2y4aJY15AuM7n2Byj071Rrb+2pdp4wWBOZskMfygmwHqeZP8gKuDdLcyHAxiwDTEd+UjUnqF+VfIe9bvGlCguMk+pk3vacLwJWcu+G1wM5MwXnf8OoX7x2qytwdsTYrBLNOVLFmAKjLdVOW9hpe4PKpHUY353gGz8GTGAsjkrGABYM12Z7eWp8yRfnVbOLcIqgGTCGv6i2ROveziJBgSYwO1m+RTYL4Z26egufSoBLxM2jiGIhAX9mKLOR65gx/StbuVuu20cUQ5bs178r37xudBc/mY318iavPZ2zI8PGI4kWNB0UW9z1J8zrVr+Kj6cZMrXfdznAlMSb+7UgI7V3HlLCqg/VAfoamG6PFVcQ6xYlVjkY2V1v2bE8gQdVJ6akHyqdYzBpMhSRQ6MLFWFwa8/74bCGDxkkIuUFmS/PI4uAfTUX8qlX478rtwfwnH3085yJ6Gqqt6uJuKgxk0UPZdnG2UZkJOijNc5h1vU43I2o2JwEEjm7ZcrHxKMUJPrlv71RuOLYrGSZBmeaZso8S7nKPuKhpagXYOOpK+w7QV9y8Ny96Bj8MJNBIvdkUdGHUeRGo9x0rf15/3K3mOAxQc37Nu7Kv7N+dvFTr9R1q/opQyhlIIIuCORBFwRVWop8bcdGWU2b157ke393hfBYPtYsucuqrmFxrcnS46Ka1fDje3EY8zGbJljCgZFK6tmvfU9F+9a7jTirQ4eP5nZv4FCj/AKlZXBvC5cHI/V5T9ERR+pap7FGn3EcyG4m7b6k+rVbz7eXBYWSZtSBZV+Zzoq/XU+QNbWqW4n7xnFYsQR6xwnKAPzynRreNvhH73jVVFXkfHr3LbbNi5nCcXsaCL9iR1tGdR1/NV0RShlDDUEAg+RFxXn3ezdpsDJHGxuWiV28MxJDqPIEWq4+H+0O22bA17lVyH1jJT9FB960aqtNodBxKKHbcVaSGtDvTvnBgF/rCWkIusa2zHzPyjzPteszePbS4PCyTtrkGg+ZibKvuSPa9UdsnATbUx1mYl5CWkf5VHMgeA0UDzAqqikPlm6EsutK4VezN7i+KGPxL5cOgTwWJO0e3mSD9lFY0+8m2IRnkbEIo5l4gF97pYVcGxthw4SIRwoFUc/mY+LHmTWcRepfaEBwqDE54XPbHMiO2ds4uLZUWJjyGUIjyhkuCrKCxABFrEg+gNR/czidNPi1hxPZ5ZO6pVSpD81vdjobFfUirLkw6shQqChGUr0ykWIt4W0rz1vJsZsDjHiBIyNmjbrlJvG3qOXqpqWnVLQykc+pG4tWQwPE9E1Gt+d8BgILrZpn0jU8vN2/ZH3Nh42bO31ibZq4yQ2AWzgc+0GhQDxJ5eRFVVh4Z9s48k6ZtWPNYogdAPS9h4k+ZqumjJJfodydtuAAvZmwHFzHf8n/DP++h4t47/k/4Z/31b+ytlR4aFIolyogsPE+JPiSdSahfGTFZcHEnV5QfZEY/qVq5LK3cKEErdHVdxaRMcXMd/wAn/DP+6uf/AOtY/wAIf8M/763/AAVwn9XiZPFlT+FSx/1irLtS2ytHK7BFaO6ht0+IL5VzfFYXt421+9K+6V582RUT4oY8xbNkA5yFY/ZjdvspHvUsqF8W8OW2cSPySox9DdP1cVbTjyLn5ldv9BkL4RYASY9nP/xRlh/eYhAfoWq6Kprg9jlTGujGxljsvmyMGt9Mx9quWrtZny8yrTY2RVQcZccWxUUXRIs3vIxv9oxVv1S/F/DldoK3R4Vt+6zg/wAvrTR/5s7qf6JMeEeACYDtOssjEnyQ5AP8pPvU3qFcJdorJs8Rg96J2BHWzsXU++Yj901Naqvz5GzJ1Y2DEVSXFqYNtIgfliQH17zfowq49pbRTDxPLK2VEFyf5DxJ5AdSa8+4qaTaGNYgXknk7o8L6KPRQBr4LWjRL9Rc9CU6puAvuWvuZIYNhiQ/ljlk/wA0jD9BVc8NsJ2m04AfylnP7sbW+9qs3fWNcLsaSNeSxpEPMFlQ/a5qF8G8Lmxkr/JFb3d1/kpqdbfd2P8AP8/eQdfrRPic8Vd1Oxl/FRj+rlPfA/LJ4+jc/UHxFbjhNvZnT8HIe8gJiJ6pzZPVeY8r/LU/2ps1MRC8UgujrY/yI8wbEHxArz/tHBTbOxhW+WSFgyMORHNWHkR09RSoi+vxt2Op2weJ946MlPGTFZsZEnyRX93dv5IKnfDfC9nsyDxYM/8AG7EfYiqc3s29+MxLT2y3RBl8CsYDAeWbNar82NhexwsMfLJEi/woAf0qOoGylEM7Sd1jNNRv9vL+CwjMp/rZO5H5EjVv3Rr628ar/hRu32+JOIcXSE92/wCaU6j+Ed71K1q989uNtHHWiuyA9nCo/Nc2zfvHX0y+FZuC3X2xCmSITRrzypMii55mwkq1a9lW3IBPzIM++zOMgSQ8aMBePDzD8rMh9HGZf9B+tffBjaF4Z4T+Rw49HWx+8f3qKba2FtXsWbE9s0SDM2eVXAy/mtnPL0rt4T7Q7PaAQ8pUZPcd8f6CPehT/Dlcg4+JwP8AfBsYzJJxpxxEWHiHJmZz+4Ao/wCofpXzwWwA7PETdSwjB8Aq5z9S4+grr414Y/8AppOgzqfU5GH+k/Su3gvtBeynhv3g4kA8VZQhPsVH8Qqv/a8fzmT/ANfn+cSyqUpXnzbFQDi3u72uHGJQd+HRvExsdf4Tr6Fqn9R7iBiuz2biT4pk/wARgn/dVtLFbARK7QChzKMwSTTZcPHmbM91jB0LkZc1uXIc+gBq99z91kwGHCCxkbWR/mby/ZHID35k1WfCLC59oFv+HEx92KoPsxq6a162w52DqZ9KgxuMVVHGnF3lw8fyoz/xMFH+g1a9UfxWxefaTD/hoi/bOf8AqVVoxm2T1Jwkn3CbC5Nmq3/Ekdvocg/0VMq0u5eE7LZ+GX/lKT6uM5+7VuqotO5yZdWMKBFKUquTisbaWz0nheKQXR1Kn0PUeY5j0rJpSJQG390sTs6XNZsim6Tpe2h0JI+BvI+163mzuMWJRQJI45rfm1Rj65bj6AVcZFa+bd3DObth4WPiY0J/Stv2lXGLFzMvgKn6GxIJutxDxOPx8UWVI4rMzKtyxCobAs3S5HICpJv5ugMfAApCzR3MZPI3+JD5Gw16EDzqQYXARxC0caIPBFCj7Cu+qGsG8MgxiWrWduHOZ56wmMxeysRezRScirjuuL8j0YeYPoalQ40zZf8A28WbxzNb6f8A7Vrz4ZXFnVWHgwBH0NYI3ZwoN/w0F/Hso/8AbV51Fb8unMqFLrwrcSmMdtbHbXkChWkAOiRraJTyuSTa/mxqx9xOH64EdrKQ+IYWuPhjB5qviT1b2HW8wiiCiygADoBYfQV9VXZqCy7FGBJpSAdzHJkB4yYvLgo0vq8o+iIx/UrWHwVwtosRJ8zqn8Clj/1BVkMgPMA+tcqgHIW9Kj5sVePE74vvN85qF8Td0/xWH7WMXmhBItzdObL6j4h7jrU0pVaOUYMJYyhhgzzVsjDdriIY/nkRf4nAP61b3FPef8NhuxRrSzgjnqsfJz7/AAj1PhU0EC+A+grlogeYB9q0WakWOGI4EoSgopAPcqjhBu3nkbFuO6l0j82I77ewNv3j4VbNcKoHKuapttNjbjLa0CLidGPwglieM8nUqfRgQf1rzrsjGHC4uNzoYpRm/dazj6XFeka+OwX5R9BU6b/GCMZzIW1byDnqazefd9MdhmhY2vqjc8rD4W8+dj5E1SWM2RjNmTByrxsp7sqaofRrWIPyn3Feg64IvSm81jGMiLKQ/PRlO4bjLilWzRwufm7y39QGt9LVJuHe9eJ2hPM8pURogCoi2XMzHW5uSbJ49amDbFgJuYIifExpf9Ky44gosoAHgNB9K69tZUhUwYWtwclp9VBuMGLy4BVv/aSqPZQzn7qKnNfLIDzAPrVNbbGDfEtddykSsOCmF/8Acyf3EH+Zj/21aNcKgHIAelc122zyOWka02LtivPG9k3b7RxFjfNMyD2bs1/0ivQ9fHYr8o+gqdF3iJOMyNtfkAGYghCKqjkoAHoBYfpX3SlUS6KUpSJ//9k="/>
          <p:cNvSpPr>
            <a:spLocks noChangeAspect="1" noChangeArrowheads="1"/>
          </p:cNvSpPr>
          <p:nvPr/>
        </p:nvSpPr>
        <p:spPr bwMode="auto">
          <a:xfrm>
            <a:off x="5948900" y="136207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Calibri" charset="0"/>
            </a:endParaRPr>
          </a:p>
        </p:txBody>
      </p:sp>
      <p:sp>
        <p:nvSpPr>
          <p:cNvPr id="28677" name="AutoShape 6" descr="data:image/jpeg;base64,/9j/4AAQSkZJRgABAQAAAQABAAD/2wCEAAkGBhQREBUUExQWFRQWGB8aGRcWGRgZFxgZFhUYFxYYGhwZHCcfHR8lIRQZHy8gIycpLC0tFx4xNTAqNSYrLSkBCQoKDgwOGg8PGiklHyU1MCwtMCwvLC8sLCwqLCwsLC4sNCwpLCwsLCwsLCwsLTQsMiwsLCwsLCwsLCwsLCwsLP/AABEIAMABBwMBIgACEQEDEQH/xAAcAAEAAgIDAQAAAAAAAAAAAAAABgcEBQEDCAL/xABEEAACAQIDBQYEAwQIBQUBAAABAgMAEQQSIQUGBzFBEyJRYXGBMlKRoRRCsWKCksEVIzNyk6Ky0lNjs8LwJDRDc+EX/8QAGgEBAAMBAQEAAAAAAAAAAAAAAAIDBAEFBv/EADARAAICAQQCAQEHAgcAAAAAAAECAAMRBBIhMRNBUSIUI2FxgcHwMuEkM0NEkaGx/9oADAMBAAIRAxEAPwC76UpSIpSlIilKUiKUpSIpSlIilK4LW50ic1G95t/sNgWyOWeXn2cYBIvyzEkBf18q32MnyRu9r5VLW8coJ/lXmrE4ppXaRzmdyWYnqW1Na9NQLSc9CZ77TWOJcWyuLmFlcLIrw35M9inuVNx6kW863G+29P4HCdotmdyFjB5ZiCcx8QACfPQdaoCpdjTLiNiwubsMNO0Z8kZFKE+QLBfcVpfSIrKR1KF1DFSD3I7tDbE07l5ZXdj1LGw9ByA8gBUp3D38lw86RTOzwOQvfJJjLGwZSdbXOo5WqFVl7JwDTzxxILs7gD3Op9ALn2rXZWhUgjiZkdg2RL63o3shwEYaW5ZvgjW2Zrc+egA6k+PXlUHTjW2fXCjJ5SHNb+C1R3ifimfacobkgVVHguRW+5cn3qKVlp0qFAW5zL7dQ+4gT0Zu9vFDjYu0hOl7Mp0ZD4MP58jW0qmuD+KZcc6D4XiJYdLoy5T/AJiP3qs7Gb3YOF8kmJiVhzGYXHrbl71iup2PtXma6rdy5M29K6cLi0lUPG6up5MpDA+4rurPLopSlIilKUiKUpSIpSlIilKUiKUpSIpSlIilKUiKUpSIpSlImr3n24MHhZJyL5R3V+ZmIVR6XOvleqB2vtubFOXmkZyehPdXyVeQHpV0cTNmtNs6QICShWSw6hD3voCT7VRNepoVXaW9zz9UxyB6m93Y3vmwUgsxeE/HETdWU87A8mt1HvpXbvRufJhXzorPhn70cigkZW1UNb4SAevPn6aCGJnYKoLMxAAHMkmwA969F4AphsPDFJIilI1TvMBcqoU2udeVWX2eFgyjvuRqTyAg+p592ZsebEuEhjZ2PgNB5seSjzNXfu9saDBYRcLK8TMwJkDFbOz/ABDK2pHJRpyArs3522cJgJJY7ZzZUPMAubZvDQXI8wKoKaQuxZiWYm5LaknxJOpqA3aofAEkdtB+TLd2hwbw7vmilkiU/lsHA8gTY/Ums7ZGyNnbJbvTIJmFs0rrnsegUfCD6a+JqKbh75Sx4TFxkl+whMkWbXLbu5dfy3ZTb1qATTM7FmJZmNyxNySeZJri02OSjtwP+502IoDKvMtjf7cz8cFxeDKyPlswVhaQDkVa9sw5WvqLeGtcpupjC2UYWfN/9bAfUi3vepHwl2u8eN7AEmOVWuvQMilgw87Ajzv5CrB2lxHwMEhjaUswNjkVnCnqCRp9L1zfbSfGBn4jalg3k4ldbR2ZLsjCC7ZcVirqSp/soUsWUEfmYstyOgsPGoXVrcSIF2hg48VhWEqwls2XmFYLmJHMFSoJBF7EmqprTp23Lk9+5Tcu1sDr1JLuDvG+ExkYDHspWCSL07xyhreIJBv4XFX3XnzczY5xGLjvpFEwklc6Kqoc2pOgvaw9fI1d2H3rwkj5ExMLMdABItyfLXX2rFrFBfj9Zp0zYXmbWlKVgmyKUpSIpSlIilKUiKUpSIpSlIilKUiKUpSIpSlIiqy4i8QpIpThsM2Qr/aSCxa5F8i35WBFzz1sLWqzTXnrfbCtHtDEhuZlZh5q5zKfowrXpEV3+qZtS5VeJ14fe/GI+ZcTNf8AadmB9VYkH6VLd2918JtaNpO9h50P9YsVuzOa5DqrA5QbHQGwINV3VjcHlyNip3IWJUUMzGy3uWNyfAD/ADCt+oGxCy8GZKTuba3IkhO6WG2RhpsUimWaNCVeSxsx7osAABqRc87X1qnsZi3mdpJGLuxuWbUn/wA8Kt/a3EfZ06SYd2kKSKULiM5RcWuPzac/h6VXmJ3DxQsYk/ERNqksJDKw6HndT4g8qr07Fcm3v8ZO4A4CdfhM/caVsWsuzpGPZSoWjvr2UkZDAqPA21Hl5msHF8PMdHJk/Ds+ujIQUPne+nvapluXum2zY5sbihZ0ibLGCCVUDM1yNMxsAAOVz46Rw8WMd2ue8eW/9lkGW3hm+P3vXQ7lz4sY/ecKqFHkzn9pM9yNxBhMPMcVlzTJldb91I7G6luVzfUjTQVDcfwuxGcnCtHiIie66ugPo1za/oT7cqz+KG3XxEODZbrBNGZMvQvcaHxy3+5Na3hVi5F2iiITkdW7QdLKhIY+hyi/nbrUE8gU255+Pykm2FhXj9fzm5w+5UuzcBicS7D8QY8ihDcRq7Krtfq1jzHK3W9VtVqbc4txF3hXD9tCbozM+XODo2UZTpzsSdfKtPhuGP4tFnwc69i/JZQQ6WNipy3DEEWvp/Op1WMgLW8ZkbEDcV+pxwfxbjGvGL5HiJYdLoy5W/zEfvVYeM4fYGVy7YdQTqcpdAfZGA+1VtjNo/0M74fCsHxBA7adlHd0zCONTcAC4JJvcny079gcWcQkoGJIliJsxyqrqPmGUAG3OxGvjVVtdjt5K/7mWVuijY81m/m0V/ENhYFEWHgbKEQWDSD43b5jfQE30Hmai1SjiLsVoMdI/OOcmRG6HNqwv4gk+xB61F62042DEy2Z3HMt7hLvM88b4eVixiAKMdTkOmUnrlNreTW6VYVVpwc2G6LLiWBCuAkd/wAwBuzelwAPQ1ZdePqQosO2elRnYMxSlKol0UpSkRSlKRFKUpEUpSkRSlKRFKUpEUpSkThmAFybAdTVb767Q2VjCA+IyyroJY0dxa/wsQuVl9Dp0POuOMW3XRIsMhIEgLvbqoICr6XuT6Cqpr0dNp8jeTj8pivuwdmJYmx+E6TgSLjUkhJ5xJqfEatZT6g28K2PErZ64PZsMEC5YjLZ/FiFZhmPUki/7o8KifDnbj4fHRqCezmYRuvQ5tEb1BI18CR1q4t5sJh5cMyYplSJvzMwXKRqpBPIiuXM6WjcciK1V6ztGDPOlWVw13h/C4DFySXMUTKVA6s4IKi/iQn1vWLgeFseIc9hj4ZIxzKjM4HmA9vfSpzPuJF/Rz4KMlQ2uc6kyAhg7W56qBYdNBVuovrYBf4JCmpwd0hI4ttMWjxMCfh5AVcIWzhWFibk2YgHwFfTcHmz5vxUYg55yDny8+Xw+97eXSsHBcJMY0oWXIkd+84cNp1yga38LgVvuMUMi4fDql+wUkNbkGAUR5vYNa/X2rhKhwtJxnv+fM7hipawZxJjLsTCPg1idUfDxqLEnRQgtmzg6G17sD41ot1Nq7KSVocIQrvpciS7+Su/PyF/QVDOH2y58Th8bChKxSRWBPwdrmBUe4BDW6EX6Vh7J3NxMWIWSdDh4YXV5JXICqEYHukE5ibWAW+pFV+FRuVnkvITtYLOdp8NMbFMUjiMqX7jqVsV6ZrkZT43+9WLutLh9mYdMLPiYVmuWdS4Fmc3trysLC5tfnWbsffvC4x2jgc9rYlVdSuaw5i/Pxtzt0qiMXn7R+0v2mY583xZ796/ne9TUPqPos4xIkrT9Sc5kk4k7IeHHyOQezmOdG6G4GYX8QenhY9ajuA2e88qxRqWdzYAfqfADmT0FXDukyrsRXxiB4kVms6hv6sMSmjeXw+RFV42/k0cjNhY4cKh/LHFGSRfTMzKS32HlVtVjkFAOuM+pXYighie+ZdLbEifDrBMiyoqqtmF75VCgjwPmNap3efG4KCdkweGRihsZJWkkTMOYRC2UgHS7XB8Opm25u/kmOimicAYlI2ZSugfSwNujAlfrpVOCqtNUwZg3r1LL7AVBWTnY/FrExMBMqSx8rKoRgB8pXT2I+lW9szaKYiJJYzmRxcH+R8CDoR4ivNFXTwhLf0eb8u1fL6WS9v3s33rmrpRV3LxO6e1idpk3pSlebN0UpSkRSlKRFKUpEUpSkRSlKRFKUpEUpSkSvuLW7TzxpiIlLNECHUanIbHMB1ykG/kxPSqgr1Aaq3ebfDZizHJgosS4PeksqoT11ynP62t5mvR0t7AbAMzFfUud2cTRcNN2nxGLSbKRDC2Yt0LrqqjxN7E+AHmKxOIe2Hnx8oYnLExjRegC6E+pIJv6eFWDurxNw07LAY/wxOiC4MZPRQQBlPgCAPOtdv5w1knmbEYXKWfV4yQpzWtmUnTW2oNtdetTW3F2bRj4kTX93hOfmVnszakmGlWaJirobjzHVT4g8iKsHilvXOrxQxM0SNEJGKkqzZyQFuNbDLy6k68qwt3OFE7yq2KAjiBuVzKzPb8oykgA9STfyqw96NzIMeqiTMrJorpYMAfy6ggjyPtal11XkU94iuqzYR1ILwp3nnbE/h5HaSNkLDOSxQrY6E62NyLeNvfA3g4mYs4mQRsqRK7KIyisGCsV7+YEm9uQI/nW82ZtPZmx5njVpZZvheQKGy2OqaWA1GoFzca8rDcTbiYDHMMWuYrJ3j2bWVzfUkWuDfnYg3v1qBasOXZeD1xJBXKbQ3MjG/2MmxGAwcsaFIHUtIiA5Vc2tcD8ujWv+tq+th7FxGI2LLE7ZAZFaASnLmC2JUFuSk3t0v5Vo24lYtZAYmWOJdEhCrkCDRVOmY6aXvfwtXHEfHSzYlJJAwjeGN4lPwhXjVmt0vmLA9dB5VaK24Tge5WXXluT6m23F3DxaY2OWWMxJEcxLEXY2ICqATe99Tytevve3fqD8W2TB4eYxtlMsq3LlTY2t0BFgTflUm4b7RMWzFfFSBEzkRtKwUdnYZbFjyvmt5DTSodtnhzNLM8mDMeIgkYsrJIndzG5U3PS/MX0tyqsMGtPlPXHwJIqVrGz3zJu20BtfZM3YrldgVyE8pEKuFv4GwsdPiqkpIyrFWBDA2IIsQRzBHQ1a6Yn+gNnhWyyYmZy2XXICFUHzKqAvhct0HKEzb8yyzdpPDhpvJ4U5eGYd76k1Zp9y7tg+n1I3YONx5m+4P7HdsS2IsRGiFAejMxGg8bAEn1FZu+vDEmRp8M8aqxu0cjBAGOpyMdLHnlNrdDbQTDB71Q/wBG/i41yxohPZiwysunZ6aDvae4NUhtrbcuLlMkzFieQ/Ko+VR0H/hvUK/JZYXHHqSfYiBe/ck2xOFeJnYGRo4476srrIT/AHQhIv6ke9XDsvZqYeFIoxZEFgP1J8SSSSfE1542JtybByiSFipHMflcfKw6j9Olq9C7G2muJw8cy8pFDW8L8x7G49qr1gsBG48SemKc4HMzKUpWCbIpSlIilKUiKUpSIpSlIilKUiKUpSIpSlIkc4hY1otmzshIYgLcdA7qjH6MaoKvSu19mJiYJIX+GRSptzF+RHmDYj0qh9vblYrCOVaJnW+kiKWRh0Ol8p8j9+denonUAqe5h1SkkH1NFV+bP3gKbITFSd5lw4c3/MwWw/iIH1qpdgbkT4lgWUwwjV5ZBkUL1y5rXPh08SKuLJhcRhWwkUsbIYuzAjdWZVC5QbA9LA+1NWynA/5nNOrDJlE7V21NiZDJNIzsT46L5KOQHpU74U72Smf8LI5dGUlCxJKFBcqCdcpF9OhGnOoltbcvF4eQo0Mj66PGrOjeYKg29DY1Jdz9kjZl8djrxaFIoiP61mYd45emlxY25km2l7rvG1eBj8MSuveHyf1kS25sGbD4h45EbNmNjYkOCdGU9b86sbd3bK7H2dGMWH7SV2dIQO+FNhqCQF5XN/mtzvWVgeMGFeTK6SxKTo7ZSo82ym4+9anivu9NNJFiYVMsfZhTkGYrZmYNYc1IfmPDzqku1hFdowP/AGWBQgL1nM7tgbL2VtOdpEjkSQHO0LNZGudWAUm4udQCOfLWtxtTiJs9ZOxcGQIbEiMPGpGml+dv2QaifDLdXEHENOyvEgjZQzAqWZxlFgdSBzvy0FQ3HbDnglMMkbiQG1gpOboCth3gehFd8KO5UsePxnPIyqCB3JRxVxplxUTK2aAwq0RX4CCTmI8+QPkBWXwakk/FyqL9l2d38M2ZQh9bZva/hUy3W3SX+jYYMZErkZmyuLlM7FgAeYNjrY+IqG8Qds/hH/BYMDDxhQ0nZ91nZxcAsNbAW6638BUVcOvgUfr+8kV2HytNnxm2S7LDOoJRMyP+zmIKk+RsRf08aquthszb0+HfNHI3mpJKOOqup0YHzq6tgbHwLwx4tMNDGXQSXyiyG1zz0FjfUW5VbvOmQKeZXtF7EjiaHYO6sp2DLCQRJNmkVDoeasinwJ7MfxVUjLY2OhHQ8x5GrW21xjRHK4aLtFH/AMjsVB/uqBe3mbelabDbTwG1JwMTC2Gnc2EkT9x2OgDXWwJ8SDfxrlLWJlnXg8ztgRsBTyOJAlUkgAXJ0AHMk8gK9EbpbMbDYGCJ/iVBmHgzEsw9ixHtWDsHh7hMI4kRWeQcnkOYr/dAAUHztepLWXU6gW4C9TRRSU5MUpSsc0xSlKRFKUpEUpSkRSlKRFKUpEUpSkRSlKRFKUpEoPfnep8biXGY9ijFY06WU2zkdSbXv0BAqOxyFWDKSGBuCDYg+II1FbHeTY74XFSxODoxKn5kJJRh6j7gjpWsr6GsKEAXqeM5JY57l6cN95mxuFPaG8sTZGPzC11Y+ZGh81J61C+MrN+LhBvk7Lu+Fy7Z/fRPtWXuLteHZeDaXEsQ+IYNHGou5jUWD26AktYkgEAV3bW332dtJRFiEmisbpKQvcJ0vdSbA9QQR9LjzlUpcXVfpmxmDVhSeZV1Wbg9+mwGycKuUPO6tkDXssayMFZrakW0AFr256a5uzOD+HzK7ztNGbEKoChgdRdgTcHyt61p+L2xmjmhlVbQ9mIhYd1ChYhfK4bT0NXNbXcwSVhHqUtMXAcXcWsgMojkS+qhcht+yw5H1vUx3z397HBRS4Y97EDuMR8CgAubcswJC2PUnnaqXAqy9r7izvsjChVJngzMY/zZZmzMoHzL3dPJutqW1VKyk8RXZYVYCQlN68WHzjEzZudy7Efwk5beVrVudr4CbacQx0aZ5B/VTogucyAZZFXmQylbgciPDlFkwbs+QI5e9sgUlr+GW16vDh5u62CwdpdJHYyOPl0ACk8tAtz5k+FTvdagGXGZGlTYSp6lQbJ3TxWJkCJC411Z1ZUXzYkfbn5Vae++GOD2IYYybKscRPUqWUMT/e1/irQ7x8X37QphFXIDbtHBbN5qtxYeBN7+ArXwcTWxCNh8citDIMrPGCrpfk1rkNYgHSx068qqcXWFWK8DnEmprQFQeT7kDpUi2ruFioW7kbTxnVJIQXVlOoNluRp4/U1n7scNMRiJAZ0aGEHvF+67D5VU6i/ibAefKtZuQLuzM4rYnGJb27eJaTB4d3+JokZr9SUBJ9+dbGvmKMKoVRYAWAHIAaAV9V4JOTPXHAilKVydilKUiKUpSIpSlIilKUiKUpSIpSlIilKUiKUpSJrdt7uYfGKFnjD25HUMt/BhqPTlWlwHDDAxOG7NnIOgkYso/d0B971LKVMWOBgE4kCik5Inm7b20mxGJllfmzmw8FBsqjyAAFYFTDf7cqTCzvKiFsO7Fgyi4QsblWtysToeVrdaiuEwjyuEjVnc8lUZj9q92t1KAjqeU6sGwe5bHB/azNhZY3PdhYFSToquCSPQFWP71de8HFnDXaJIPxKcmLELG3oCrFh5kCtftXYj7N2I6H+1xEiiWx+FSD3L9dEsf7zdKrWsldKWuz+szQ9rVqEls7kbb2ZNOAmFTD4g/BmswJ/YY8j5WHlepdvTvRFgIe0k7xOiIPidv5AdT09wK89JIVIZSQQbgjmCNQRUz4oY15ZcKzaBsKjgdM0hJf8AQfQVGzTA2DngzqXkIeOZkScY8UXusUIX5SHJt5tmH6CpC2/i4/ZuLCL2eISFiyXvdbWZkPUWJv1Fx61UNSLh/f8ApKAAXDFlYdCjRtmB8rfpV1mnrC7gOuZWlzk4J7kdpVgbxcJZ0kLYW0kZOiFgrp+z3rBh53v5da6tg8JcTI4OItDGDrZlaQjwXKSB6k6eBqz7RXjdmQ8L5xiWBw5ZjszD5ueVgP7okYJ9rVJa6sNhljRUQBVUBVA5AAWA+1dteI53MTPUUYAEUpSoyUUpSkRSlKRFKUpEUpSkRSlKRFKUpEUpSkRSlKRFKUpEUpSkRXykQXkAL+AtX1SkTWbx7DXGYaSBjbMNG+Vgbq3sR9L1RO2N08VhXKyQva+jqpZG8wwH2Nj5V6JpWinUNVwOpRbSLOZRe6fD6fFyKZI2igBuzOCpYdVQHUk8r8h9jZu+u5S4+FVUhJY/7Nvy2Nro1vymw5creoMnpSzUO7BusQlCqpX5lCScOMer5fw5P7StGV9b5v1qwuH/AA+OCJmnKmYiyquqxg89erHlcaAXGt6nNKlZqnddpnE06ocxSlKyzRFKUpEUpSkRSlKRFKUpEUpSkRSlKRFKV1zzqis7GyqCSTyAAuT9BSJiba25DhIjJM4VenUsflUcyarLa3GGd2y4aJY15AuM7n2Byj071Rrb+2pdp4wWBOZskMfygmwHqeZP8gKuDdLcyHAxiwDTEd+UjUnqF+VfIe9bvGlCguMk+pk3vacLwJWcu+G1wM5MwXnf8OoX7x2qytwdsTYrBLNOVLFmAKjLdVOW9hpe4PKpHUY353gGz8GTGAsjkrGABYM12Z7eWp8yRfnVbOLcIqgGTCGv6i2ROveziJBgSYwO1m+RTYL4Z26egufSoBLxM2jiGIhAX9mKLOR65gx/StbuVuu20cUQ5bs178r37xudBc/mY318iavPZ2zI8PGI4kWNB0UW9z1J8zrVr+Kj6cZMrXfdznAlMSb+7UgI7V3HlLCqg/VAfoamG6PFVcQ6xYlVjkY2V1v2bE8gQdVJ6akHyqdYzBpMhSRQ6MLFWFwa8/74bCGDxkkIuUFmS/PI4uAfTUX8qlX478rtwfwnH3085yJ6Gqqt6uJuKgxk0UPZdnG2UZkJOijNc5h1vU43I2o2JwEEjm7ZcrHxKMUJPrlv71RuOLYrGSZBmeaZso8S7nKPuKhpagXYOOpK+w7QV9y8Ny96Bj8MJNBIvdkUdGHUeRGo9x0rf15/3K3mOAxQc37Nu7Kv7N+dvFTr9R1q/opQyhlIIIuCORBFwRVWop8bcdGWU2b157ke393hfBYPtYsucuqrmFxrcnS46Ka1fDje3EY8zGbJljCgZFK6tmvfU9F+9a7jTirQ4eP5nZv4FCj/AKlZXBvC5cHI/V5T9ERR+pap7FGn3EcyG4m7b6k+rVbz7eXBYWSZtSBZV+Zzoq/XU+QNbWqW4n7xnFYsQR6xwnKAPzynRreNvhH73jVVFXkfHr3LbbNi5nCcXsaCL9iR1tGdR1/NV0RShlDDUEAg+RFxXn3ezdpsDJHGxuWiV28MxJDqPIEWq4+H+0O22bA17lVyH1jJT9FB960aqtNodBxKKHbcVaSGtDvTvnBgF/rCWkIusa2zHzPyjzPteszePbS4PCyTtrkGg+ZibKvuSPa9UdsnATbUx1mYl5CWkf5VHMgeA0UDzAqqikPlm6EsutK4VezN7i+KGPxL5cOgTwWJO0e3mSD9lFY0+8m2IRnkbEIo5l4gF97pYVcGxthw4SIRwoFUc/mY+LHmTWcRepfaEBwqDE54XPbHMiO2ds4uLZUWJjyGUIjyhkuCrKCxABFrEg+gNR/czidNPi1hxPZ5ZO6pVSpD81vdjobFfUirLkw6shQqChGUr0ykWIt4W0rz1vJsZsDjHiBIyNmjbrlJvG3qOXqpqWnVLQykc+pG4tWQwPE9E1Gt+d8BgILrZpn0jU8vN2/ZH3Nh42bO31ibZq4yQ2AWzgc+0GhQDxJ5eRFVVh4Z9s48k6ZtWPNYogdAPS9h4k+ZqumjJJfodydtuAAvZmwHFzHf8n/DP++h4t47/k/4Z/31b+ytlR4aFIolyogsPE+JPiSdSahfGTFZcHEnV5QfZEY/qVq5LK3cKEErdHVdxaRMcXMd/wAn/DP+6uf/AOtY/wAIf8M/763/AAVwn9XiZPFlT+FSx/1irLtS2ytHK7BFaO6ht0+IL5VzfFYXt421+9K+6V582RUT4oY8xbNkA5yFY/ZjdvspHvUsqF8W8OW2cSPySox9DdP1cVbTjyLn5ldv9BkL4RYASY9nP/xRlh/eYhAfoWq6Kprg9jlTGujGxljsvmyMGt9Mx9quWrtZny8yrTY2RVQcZccWxUUXRIs3vIxv9oxVv1S/F/DldoK3R4Vt+6zg/wAvrTR/5s7qf6JMeEeACYDtOssjEnyQ5AP8pPvU3qFcJdorJs8Rg96J2BHWzsXU++Yj901Naqvz5GzJ1Y2DEVSXFqYNtIgfliQH17zfowq49pbRTDxPLK2VEFyf5DxJ5AdSa8+4qaTaGNYgXknk7o8L6KPRQBr4LWjRL9Rc9CU6puAvuWvuZIYNhiQ/ljlk/wA0jD9BVc8NsJ2m04AfylnP7sbW+9qs3fWNcLsaSNeSxpEPMFlQ/a5qF8G8Lmxkr/JFb3d1/kpqdbfd2P8AP8/eQdfrRPic8Vd1Oxl/FRj+rlPfA/LJ4+jc/UHxFbjhNvZnT8HIe8gJiJ6pzZPVeY8r/LU/2ps1MRC8UgujrY/yI8wbEHxArz/tHBTbOxhW+WSFgyMORHNWHkR09RSoi+vxt2Op2weJ946MlPGTFZsZEnyRX93dv5IKnfDfC9nsyDxYM/8AG7EfYiqc3s29+MxLT2y3RBl8CsYDAeWbNar82NhexwsMfLJEi/woAf0qOoGylEM7Sd1jNNRv9vL+CwjMp/rZO5H5EjVv3Rr628ar/hRu32+JOIcXSE92/wCaU6j+Ed71K1q989uNtHHWiuyA9nCo/Nc2zfvHX0y+FZuC3X2xCmSITRrzypMii55mwkq1a9lW3IBPzIM++zOMgSQ8aMBePDzD8rMh9HGZf9B+tffBjaF4Z4T+Rw49HWx+8f3qKba2FtXsWbE9s0SDM2eVXAy/mtnPL0rt4T7Q7PaAQ8pUZPcd8f6CPehT/Dlcg4+JwP8AfBsYzJJxpxxEWHiHJmZz+4Ao/wCofpXzwWwA7PETdSwjB8Aq5z9S4+grr414Y/8AppOgzqfU5GH+k/Su3gvtBeynhv3g4kA8VZQhPsVH8Qqv/a8fzmT/ANfn+cSyqUpXnzbFQDi3u72uHGJQd+HRvExsdf4Tr6Fqn9R7iBiuz2biT4pk/wARgn/dVtLFbARK7QChzKMwSTTZcPHmbM91jB0LkZc1uXIc+gBq99z91kwGHCCxkbWR/mby/ZHID35k1WfCLC59oFv+HEx92KoPsxq6a162w52DqZ9KgxuMVVHGnF3lw8fyoz/xMFH+g1a9UfxWxefaTD/hoi/bOf8AqVVoxm2T1Jwkn3CbC5Nmq3/Ekdvocg/0VMq0u5eE7LZ+GX/lKT6uM5+7VuqotO5yZdWMKBFKUquTisbaWz0nheKQXR1Kn0PUeY5j0rJpSJQG390sTs6XNZsim6Tpe2h0JI+BvI+163mzuMWJRQJI45rfm1Rj65bj6AVcZFa+bd3DObth4WPiY0J/Stv2lXGLFzMvgKn6GxIJutxDxOPx8UWVI4rMzKtyxCobAs3S5HICpJv5ugMfAApCzR3MZPI3+JD5Gw16EDzqQYXARxC0caIPBFCj7Cu+qGsG8MgxiWrWduHOZ56wmMxeysRezRScirjuuL8j0YeYPoalQ40zZf8A28WbxzNb6f8A7Vrz4ZXFnVWHgwBH0NYI3ZwoN/w0F/Hso/8AbV51Fb8unMqFLrwrcSmMdtbHbXkChWkAOiRraJTyuSTa/mxqx9xOH64EdrKQ+IYWuPhjB5qviT1b2HW8wiiCiygADoBYfQV9VXZqCy7FGBJpSAdzHJkB4yYvLgo0vq8o+iIx/UrWHwVwtosRJ8zqn8Clj/1BVkMgPMA+tcqgHIW9Kj5sVePE74vvN85qF8Td0/xWH7WMXmhBItzdObL6j4h7jrU0pVaOUYMJYyhhgzzVsjDdriIY/nkRf4nAP61b3FPef8NhuxRrSzgjnqsfJz7/AAj1PhU0EC+A+grlogeYB9q0WakWOGI4EoSgopAPcqjhBu3nkbFuO6l0j82I77ewNv3j4VbNcKoHKuapttNjbjLa0CLidGPwglieM8nUqfRgQf1rzrsjGHC4uNzoYpRm/dazj6XFeka+OwX5R9BU6b/GCMZzIW1byDnqazefd9MdhmhY2vqjc8rD4W8+dj5E1SWM2RjNmTByrxsp7sqaofRrWIPyn3Feg64IvSm81jGMiLKQ/PRlO4bjLilWzRwufm7y39QGt9LVJuHe9eJ2hPM8pURogCoi2XMzHW5uSbJ49amDbFgJuYIifExpf9Ky44gosoAHgNB9K69tZUhUwYWtwclp9VBuMGLy4BVv/aSqPZQzn7qKnNfLIDzAPrVNbbGDfEtddykSsOCmF/8Acyf3EH+Zj/21aNcKgHIAelc122zyOWka02LtivPG9k3b7RxFjfNMyD2bs1/0ivQ9fHYr8o+gqdF3iJOMyNtfkAGYghCKqjkoAHoBYfpX3SlUS6KUpSJ//9k="/>
          <p:cNvSpPr>
            <a:spLocks noChangeAspect="1" noChangeArrowheads="1"/>
          </p:cNvSpPr>
          <p:nvPr/>
        </p:nvSpPr>
        <p:spPr bwMode="auto">
          <a:xfrm>
            <a:off x="-2677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Calibri" charset="0"/>
            </a:endParaRPr>
          </a:p>
        </p:txBody>
      </p:sp>
      <p:sp>
        <p:nvSpPr>
          <p:cNvPr id="3" name="2 CuadroTexto"/>
          <p:cNvSpPr txBox="1"/>
          <p:nvPr/>
        </p:nvSpPr>
        <p:spPr>
          <a:xfrm>
            <a:off x="2965988" y="1074774"/>
            <a:ext cx="3775329" cy="1015663"/>
          </a:xfrm>
          <a:prstGeom prst="rect">
            <a:avLst/>
          </a:prstGeom>
          <a:noFill/>
        </p:spPr>
        <p:txBody>
          <a:bodyPr wrap="none">
            <a:spAutoFit/>
          </a:bodyPr>
          <a:lstStyle/>
          <a:p>
            <a:pPr algn="ctr">
              <a:defRPr/>
            </a:pPr>
            <a:r>
              <a:rPr lang="es-MX" sz="4000" b="1" dirty="0" smtClean="0">
                <a:solidFill>
                  <a:srgbClr val="800000"/>
                </a:solidFill>
                <a:cs typeface="Arial" charset="0"/>
              </a:rPr>
              <a:t>¡Muchas gracias!</a:t>
            </a:r>
          </a:p>
          <a:p>
            <a:pPr algn="ctr">
              <a:defRPr/>
            </a:pPr>
            <a:endParaRPr lang="es-MX" sz="2000" b="1" dirty="0" smtClean="0">
              <a:solidFill>
                <a:srgbClr val="0000FF"/>
              </a:solidFill>
              <a:cs typeface="Arial" charset="0"/>
            </a:endParaRPr>
          </a:p>
        </p:txBody>
      </p:sp>
      <p:grpSp>
        <p:nvGrpSpPr>
          <p:cNvPr id="28" name="Grupo 27"/>
          <p:cNvGrpSpPr/>
          <p:nvPr/>
        </p:nvGrpSpPr>
        <p:grpSpPr>
          <a:xfrm>
            <a:off x="0" y="0"/>
            <a:ext cx="571500" cy="6857999"/>
            <a:chOff x="1" y="1"/>
            <a:chExt cx="636496" cy="6857999"/>
          </a:xfrm>
        </p:grpSpPr>
        <p:pic>
          <p:nvPicPr>
            <p:cNvPr id="29"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30"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14245701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07864" y="2569675"/>
            <a:ext cx="7220137" cy="3480442"/>
          </a:xfrm>
        </p:spPr>
        <p:txBody>
          <a:bodyPr>
            <a:noAutofit/>
          </a:bodyPr>
          <a:lstStyle/>
          <a:p>
            <a:pPr algn="just"/>
            <a:r>
              <a:rPr lang="es-MX" sz="2400" dirty="0">
                <a:latin typeface="Candara" panose="020E0502030303020204" pitchFamily="34" charset="0"/>
                <a:cs typeface="Times New Roman" panose="02020603050405020304" pitchFamily="18" charset="0"/>
              </a:rPr>
              <a:t>Proyecto interinstitucional y multidisciplinario: diseño participativo y uso de  simuladores y juegos de mesa estratégicos para la gestión </a:t>
            </a:r>
            <a:r>
              <a:rPr lang="es-MX" sz="2400" dirty="0" smtClean="0">
                <a:latin typeface="Candara" panose="020E0502030303020204" pitchFamily="34" charset="0"/>
                <a:cs typeface="Times New Roman" panose="02020603050405020304" pitchFamily="18" charset="0"/>
              </a:rPr>
              <a:t>campesina </a:t>
            </a:r>
            <a:r>
              <a:rPr lang="es-MX" sz="2400" dirty="0">
                <a:latin typeface="Candara" panose="020E0502030303020204" pitchFamily="34" charset="0"/>
                <a:cs typeface="Times New Roman" panose="02020603050405020304" pitchFamily="18" charset="0"/>
              </a:rPr>
              <a:t>de sus territorios, modos de vida y procesos productivos en montañas tropicales de alta </a:t>
            </a:r>
            <a:r>
              <a:rPr lang="es-MX" sz="2400" dirty="0" smtClean="0">
                <a:latin typeface="Candara" panose="020E0502030303020204" pitchFamily="34" charset="0"/>
                <a:cs typeface="Times New Roman" panose="02020603050405020304" pitchFamily="18" charset="0"/>
              </a:rPr>
              <a:t>biodiversidad.</a:t>
            </a:r>
            <a:br>
              <a:rPr lang="es-MX" sz="2400" dirty="0" smtClean="0">
                <a:latin typeface="Candara" panose="020E0502030303020204" pitchFamily="34" charset="0"/>
                <a:cs typeface="Times New Roman" panose="02020603050405020304" pitchFamily="18" charset="0"/>
              </a:rPr>
            </a:br>
            <a:r>
              <a:rPr lang="es-MX" sz="2400" dirty="0" smtClean="0">
                <a:latin typeface="Candara" panose="020E0502030303020204" pitchFamily="34" charset="0"/>
                <a:cs typeface="Times New Roman" panose="02020603050405020304" pitchFamily="18" charset="0"/>
              </a:rPr>
              <a:t/>
            </a:r>
            <a:br>
              <a:rPr lang="es-MX" sz="2400" dirty="0" smtClean="0">
                <a:latin typeface="Candara" panose="020E0502030303020204" pitchFamily="34" charset="0"/>
                <a:cs typeface="Times New Roman" panose="02020603050405020304" pitchFamily="18" charset="0"/>
              </a:rPr>
            </a:br>
            <a:r>
              <a:rPr lang="es-MX" sz="2400" dirty="0" smtClean="0">
                <a:latin typeface="Candara" panose="020E0502030303020204" pitchFamily="34" charset="0"/>
                <a:cs typeface="Times New Roman" panose="02020603050405020304" pitchFamily="18" charset="0"/>
              </a:rPr>
              <a:t>El art</a:t>
            </a:r>
            <a:r>
              <a:rPr lang="es-MX" sz="2400" dirty="0" smtClean="0">
                <a:latin typeface="Candara" panose="020E0502030303020204" pitchFamily="34" charset="0"/>
                <a:cs typeface="Times New Roman" panose="02020603050405020304" pitchFamily="18" charset="0"/>
              </a:rPr>
              <a:t>iculo que lo presenta fue elegido por la revista </a:t>
            </a:r>
            <a:r>
              <a:rPr lang="es-MX" sz="2400" i="1" dirty="0" smtClean="0">
                <a:latin typeface="Candara" panose="020E0502030303020204" pitchFamily="34" charset="0"/>
                <a:cs typeface="Times New Roman" panose="02020603050405020304" pitchFamily="18" charset="0"/>
              </a:rPr>
              <a:t>Ecology and Society </a:t>
            </a:r>
            <a:r>
              <a:rPr lang="es-MX" sz="2400" dirty="0" smtClean="0">
                <a:latin typeface="Candara" panose="020E0502030303020204" pitchFamily="34" charset="0"/>
                <a:cs typeface="Times New Roman" panose="02020603050405020304" pitchFamily="18" charset="0"/>
              </a:rPr>
              <a:t>como el mejor artículo publicado en 2017, siendo el foro máximo a nivel mundial en la materia.</a:t>
            </a:r>
            <a:endParaRPr lang="es-MX" sz="2400" dirty="0">
              <a:latin typeface="Candara" panose="020E0502030303020204" pitchFamily="34" charset="0"/>
              <a:cs typeface="Times New Roman" panose="02020603050405020304" pitchFamily="18" charset="0"/>
            </a:endParaRPr>
          </a:p>
        </p:txBody>
      </p:sp>
      <p:grpSp>
        <p:nvGrpSpPr>
          <p:cNvPr id="10" name="Grupo 9"/>
          <p:cNvGrpSpPr/>
          <p:nvPr/>
        </p:nvGrpSpPr>
        <p:grpSpPr>
          <a:xfrm>
            <a:off x="0" y="0"/>
            <a:ext cx="571500" cy="6857999"/>
            <a:chOff x="1" y="1"/>
            <a:chExt cx="636496" cy="6857999"/>
          </a:xfrm>
        </p:grpSpPr>
        <p:pic>
          <p:nvPicPr>
            <p:cNvPr id="11"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12"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sp>
        <p:nvSpPr>
          <p:cNvPr id="4" name="Rectángulo 3"/>
          <p:cNvSpPr/>
          <p:nvPr/>
        </p:nvSpPr>
        <p:spPr>
          <a:xfrm>
            <a:off x="4076345" y="519346"/>
            <a:ext cx="4637615" cy="523220"/>
          </a:xfrm>
          <a:prstGeom prst="rect">
            <a:avLst/>
          </a:prstGeom>
        </p:spPr>
        <p:txBody>
          <a:bodyPr wrap="square">
            <a:spAutoFit/>
          </a:bodyPr>
          <a:lstStyle/>
          <a:p>
            <a:pPr algn="r"/>
            <a:r>
              <a:rPr lang="es-MX" sz="2800" b="1" dirty="0" smtClean="0">
                <a:solidFill>
                  <a:srgbClr val="0070C0"/>
                </a:solidFill>
                <a:latin typeface="Candara" panose="020E0502030303020204" pitchFamily="34" charset="0"/>
                <a:cs typeface="Candara"/>
              </a:rPr>
              <a:t>Caso de éxito</a:t>
            </a:r>
            <a:endParaRPr lang="es-MX" sz="2800" b="1" dirty="0">
              <a:solidFill>
                <a:srgbClr val="0070C0"/>
              </a:solidFill>
              <a:latin typeface="Candara" panose="020E0502030303020204" pitchFamily="34" charset="0"/>
              <a:cs typeface="Candara"/>
            </a:endParaRPr>
          </a:p>
        </p:txBody>
      </p:sp>
      <p:sp>
        <p:nvSpPr>
          <p:cNvPr id="6" name="CuadroTexto 5"/>
          <p:cNvSpPr txBox="1"/>
          <p:nvPr/>
        </p:nvSpPr>
        <p:spPr>
          <a:xfrm>
            <a:off x="1432326" y="1268252"/>
            <a:ext cx="6822007" cy="1200328"/>
          </a:xfrm>
          <a:prstGeom prst="rect">
            <a:avLst/>
          </a:prstGeom>
          <a:noFill/>
        </p:spPr>
        <p:txBody>
          <a:bodyPr wrap="square" rtlCol="0">
            <a:spAutoFit/>
          </a:bodyPr>
          <a:lstStyle/>
          <a:p>
            <a:pPr algn="ctr"/>
            <a:r>
              <a:rPr lang="es-MX" sz="2400" dirty="0" smtClean="0">
                <a:latin typeface="Candara" panose="020E0502030303020204" pitchFamily="34" charset="0"/>
              </a:rPr>
              <a:t>Dr. Luis E. García </a:t>
            </a:r>
            <a:r>
              <a:rPr lang="es-MX" sz="2400" dirty="0" smtClean="0">
                <a:latin typeface="Candara" panose="020E0502030303020204" pitchFamily="34" charset="0"/>
              </a:rPr>
              <a:t>Barrios</a:t>
            </a:r>
          </a:p>
          <a:p>
            <a:pPr algn="ctr"/>
            <a:r>
              <a:rPr lang="es-MX" sz="2400" dirty="0" smtClean="0">
                <a:latin typeface="Candara" panose="020E0502030303020204" pitchFamily="34" charset="0"/>
              </a:rPr>
              <a:t>Investigador Titular C</a:t>
            </a:r>
            <a:endParaRPr lang="es-MX" sz="2400" dirty="0" smtClean="0">
              <a:latin typeface="Candara" panose="020E0502030303020204" pitchFamily="34" charset="0"/>
            </a:endParaRPr>
          </a:p>
          <a:p>
            <a:r>
              <a:rPr lang="es-MX" sz="2400" dirty="0" smtClean="0">
                <a:latin typeface="Candara" panose="020E0502030303020204" pitchFamily="34" charset="0"/>
              </a:rPr>
              <a:t>Departamento </a:t>
            </a:r>
            <a:r>
              <a:rPr lang="es-MX" sz="2400" dirty="0" smtClean="0">
                <a:latin typeface="Candara" panose="020E0502030303020204" pitchFamily="34" charset="0"/>
              </a:rPr>
              <a:t>de </a:t>
            </a:r>
            <a:r>
              <a:rPr lang="es-MX" sz="2400" dirty="0" smtClean="0">
                <a:latin typeface="Candara" panose="020E0502030303020204" pitchFamily="34" charset="0"/>
              </a:rPr>
              <a:t>Agricultura</a:t>
            </a:r>
            <a:r>
              <a:rPr lang="es-MX" sz="2400" dirty="0" smtClean="0">
                <a:latin typeface="Candara" panose="020E0502030303020204" pitchFamily="34" charset="0"/>
              </a:rPr>
              <a:t>, Sociedad y Ambiente</a:t>
            </a:r>
            <a:endParaRPr lang="es-MX" sz="2400" dirty="0">
              <a:latin typeface="Candara" panose="020E0502030303020204" pitchFamily="34" charset="0"/>
            </a:endParaRPr>
          </a:p>
        </p:txBody>
      </p:sp>
    </p:spTree>
    <p:extLst>
      <p:ext uri="{BB962C8B-B14F-4D97-AF65-F5344CB8AC3E}">
        <p14:creationId xmlns:p14="http://schemas.microsoft.com/office/powerpoint/2010/main" val="19284246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4 CuadroTexto"/>
          <p:cNvSpPr txBox="1"/>
          <p:nvPr/>
        </p:nvSpPr>
        <p:spPr>
          <a:xfrm>
            <a:off x="2660533" y="-52946"/>
            <a:ext cx="6480355" cy="559127"/>
          </a:xfrm>
          <a:prstGeom prst="rect">
            <a:avLst/>
          </a:prstGeom>
          <a:noFill/>
        </p:spPr>
        <p:txBody>
          <a:bodyPr wrap="square" rtlCol="0">
            <a:spAutoFit/>
          </a:bodyPr>
          <a:lstStyle/>
          <a:p>
            <a:pPr algn="r">
              <a:lnSpc>
                <a:spcPct val="110000"/>
              </a:lnSpc>
              <a:spcBef>
                <a:spcPts val="600"/>
              </a:spcBef>
              <a:spcAft>
                <a:spcPts val="1200"/>
              </a:spcAft>
            </a:pPr>
            <a:r>
              <a:rPr lang="es-MX" sz="2800" b="1" dirty="0">
                <a:solidFill>
                  <a:schemeClr val="bg2">
                    <a:lumMod val="25000"/>
                  </a:schemeClr>
                </a:solidFill>
                <a:latin typeface="Candara" panose="020E0502030303020204" pitchFamily="34" charset="0"/>
              </a:rPr>
              <a:t>Fortalecimiento de la planta académica</a:t>
            </a:r>
          </a:p>
        </p:txBody>
      </p:sp>
      <p:grpSp>
        <p:nvGrpSpPr>
          <p:cNvPr id="33" name="Grupo 32"/>
          <p:cNvGrpSpPr/>
          <p:nvPr/>
        </p:nvGrpSpPr>
        <p:grpSpPr>
          <a:xfrm>
            <a:off x="0" y="0"/>
            <a:ext cx="571500" cy="6857999"/>
            <a:chOff x="1" y="1"/>
            <a:chExt cx="636496" cy="6857999"/>
          </a:xfrm>
        </p:grpSpPr>
        <p:pic>
          <p:nvPicPr>
            <p:cNvPr id="34" name="Picture 7"/>
            <p:cNvPicPr>
              <a:picLocks noChangeArrowheads="1"/>
            </p:cNvPicPr>
            <p:nvPr/>
          </p:nvPicPr>
          <p:blipFill>
            <a:blip r:embed="rId2" cstate="print"/>
            <a:srcRect/>
            <a:stretch>
              <a:fillRect/>
            </a:stretch>
          </p:blipFill>
          <p:spPr bwMode="auto">
            <a:xfrm rot="16200000">
              <a:off x="-1416422" y="1416425"/>
              <a:ext cx="3469343" cy="636495"/>
            </a:xfrm>
            <a:prstGeom prst="rect">
              <a:avLst/>
            </a:prstGeom>
            <a:ln>
              <a:noFill/>
            </a:ln>
            <a:effectLst>
              <a:softEdge rad="31750"/>
            </a:effectLst>
          </p:spPr>
        </p:pic>
        <p:pic>
          <p:nvPicPr>
            <p:cNvPr id="35" name="Picture 7"/>
            <p:cNvPicPr>
              <a:picLocks noChangeArrowheads="1"/>
            </p:cNvPicPr>
            <p:nvPr/>
          </p:nvPicPr>
          <p:blipFill>
            <a:blip r:embed="rId2"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11" name="Imagen 10"/>
          <p:cNvPicPr>
            <a:picLocks noChangeAspect="1"/>
          </p:cNvPicPr>
          <p:nvPr/>
        </p:nvPicPr>
        <p:blipFill>
          <a:blip r:embed="rId3"/>
          <a:stretch>
            <a:fillRect/>
          </a:stretch>
        </p:blipFill>
        <p:spPr>
          <a:xfrm>
            <a:off x="779833" y="1436902"/>
            <a:ext cx="1042409" cy="1490021"/>
          </a:xfrm>
          <a:prstGeom prst="rect">
            <a:avLst/>
          </a:prstGeom>
        </p:spPr>
      </p:pic>
      <p:pic>
        <p:nvPicPr>
          <p:cNvPr id="12" name="Picture 8" descr="https://www.ecosur.mx/wp-content/uploads/2017/11/sancris-tapa-300x225.jpg"/>
          <p:cNvPicPr>
            <a:picLocks noChangeAspect="1" noChangeArrowheads="1"/>
          </p:cNvPicPr>
          <p:nvPr/>
        </p:nvPicPr>
        <p:blipFill rotWithShape="1">
          <a:blip r:embed="rId4">
            <a:extLst>
              <a:ext uri="{28A0092B-C50C-407E-A947-70E740481C1C}">
                <a14:useLocalDpi xmlns:a14="http://schemas.microsoft.com/office/drawing/2010/main" val="0"/>
              </a:ext>
            </a:extLst>
          </a:blip>
          <a:srcRect l="51487" b="620"/>
          <a:stretch/>
        </p:blipFill>
        <p:spPr bwMode="auto">
          <a:xfrm>
            <a:off x="2058437" y="1317581"/>
            <a:ext cx="1020052" cy="14283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5"/>
          <a:stretch>
            <a:fillRect/>
          </a:stretch>
        </p:blipFill>
        <p:spPr>
          <a:xfrm>
            <a:off x="3295967" y="1128715"/>
            <a:ext cx="1218230" cy="1218230"/>
          </a:xfrm>
          <a:prstGeom prst="rect">
            <a:avLst/>
          </a:prstGeom>
        </p:spPr>
      </p:pic>
      <p:pic>
        <p:nvPicPr>
          <p:cNvPr id="19" name="Picture 2" descr="https://www.ecosur.mx/wp-content/uploads/2017/11/CAJIM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2582" y="1314212"/>
            <a:ext cx="974353" cy="16894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4" descr="https://www.ecosur.mx/wp-content/uploads/2017/11/20171113_124449-1-768x10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7410" y="1360673"/>
            <a:ext cx="1073143" cy="14308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Imagen 20" descr="https://www.ecosur.mx/wp-content/uploads/2017/11/Perla-Nohemi%CC%81-Ortiz-Coli%CC%81n--681x1024.jpg"/>
          <p:cNvPicPr/>
          <p:nvPr/>
        </p:nvPicPr>
        <p:blipFill rotWithShape="1">
          <a:blip r:embed="rId8" cstate="print">
            <a:extLst>
              <a:ext uri="{28A0092B-C50C-407E-A947-70E740481C1C}">
                <a14:useLocalDpi xmlns:a14="http://schemas.microsoft.com/office/drawing/2010/main" val="0"/>
              </a:ext>
            </a:extLst>
          </a:blip>
          <a:srcRect l="18545" t="32222" r="15285" b="26291"/>
          <a:stretch/>
        </p:blipFill>
        <p:spPr bwMode="auto">
          <a:xfrm>
            <a:off x="7549753" y="883560"/>
            <a:ext cx="1271558" cy="121491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2" name="Rectángulo 21"/>
          <p:cNvSpPr/>
          <p:nvPr/>
        </p:nvSpPr>
        <p:spPr>
          <a:xfrm>
            <a:off x="406640" y="642935"/>
            <a:ext cx="2839167" cy="363176"/>
          </a:xfrm>
          <a:prstGeom prst="rect">
            <a:avLst/>
          </a:prstGeom>
        </p:spPr>
        <p:txBody>
          <a:bodyPr wrap="square">
            <a:spAutoFit/>
          </a:bodyPr>
          <a:lstStyle/>
          <a:p>
            <a:pPr algn="r">
              <a:lnSpc>
                <a:spcPct val="110000"/>
              </a:lnSpc>
              <a:spcBef>
                <a:spcPts val="600"/>
              </a:spcBef>
              <a:spcAft>
                <a:spcPts val="1200"/>
              </a:spcAft>
            </a:pPr>
            <a:r>
              <a:rPr lang="es-MX" sz="1600" b="1" dirty="0">
                <a:solidFill>
                  <a:srgbClr val="800000"/>
                </a:solidFill>
                <a:latin typeface="Candara" panose="020E0502030303020204" pitchFamily="34" charset="0"/>
              </a:rPr>
              <a:t>Personal de </a:t>
            </a:r>
            <a:r>
              <a:rPr lang="es-MX" sz="1600" b="1" dirty="0" smtClean="0">
                <a:solidFill>
                  <a:srgbClr val="800000"/>
                </a:solidFill>
                <a:latin typeface="Candara" panose="020E0502030303020204" pitchFamily="34" charset="0"/>
              </a:rPr>
              <a:t>investigación (3)</a:t>
            </a:r>
            <a:endParaRPr lang="es-MX" sz="1600" b="1" dirty="0">
              <a:solidFill>
                <a:srgbClr val="800000"/>
              </a:solidFill>
              <a:latin typeface="Candara" panose="020E0502030303020204" pitchFamily="34" charset="0"/>
            </a:endParaRPr>
          </a:p>
        </p:txBody>
      </p:sp>
      <p:sp>
        <p:nvSpPr>
          <p:cNvPr id="23" name="Rectángulo 22"/>
          <p:cNvSpPr/>
          <p:nvPr/>
        </p:nvSpPr>
        <p:spPr>
          <a:xfrm>
            <a:off x="5428776" y="787775"/>
            <a:ext cx="1919115" cy="363176"/>
          </a:xfrm>
          <a:prstGeom prst="rect">
            <a:avLst/>
          </a:prstGeom>
        </p:spPr>
        <p:txBody>
          <a:bodyPr wrap="none">
            <a:spAutoFit/>
          </a:bodyPr>
          <a:lstStyle/>
          <a:p>
            <a:pPr algn="r">
              <a:lnSpc>
                <a:spcPct val="110000"/>
              </a:lnSpc>
              <a:spcBef>
                <a:spcPts val="600"/>
              </a:spcBef>
              <a:spcAft>
                <a:spcPts val="1200"/>
              </a:spcAft>
            </a:pPr>
            <a:r>
              <a:rPr lang="es-MX" sz="1600" b="1" dirty="0">
                <a:solidFill>
                  <a:srgbClr val="800000"/>
                </a:solidFill>
                <a:latin typeface="Candara" panose="020E0502030303020204" pitchFamily="34" charset="0"/>
              </a:rPr>
              <a:t>Personal </a:t>
            </a:r>
            <a:r>
              <a:rPr lang="es-MX" sz="1600" b="1" dirty="0" smtClean="0">
                <a:solidFill>
                  <a:srgbClr val="800000"/>
                </a:solidFill>
                <a:latin typeface="Candara" panose="020E0502030303020204" pitchFamily="34" charset="0"/>
              </a:rPr>
              <a:t>técnico (9)</a:t>
            </a:r>
            <a:endParaRPr lang="es-MX" sz="1600" b="1" dirty="0">
              <a:solidFill>
                <a:srgbClr val="800000"/>
              </a:solidFill>
              <a:latin typeface="Candara" panose="020E0502030303020204" pitchFamily="34" charset="0"/>
            </a:endParaRPr>
          </a:p>
        </p:txBody>
      </p:sp>
      <p:pic>
        <p:nvPicPr>
          <p:cNvPr id="24" name="Imagen 23" descr="Foto del perfil de Alma Estrella GarcÃ­a Morales, La imagen puede contener: una persona"/>
          <p:cNvPicPr/>
          <p:nvPr/>
        </p:nvPicPr>
        <p:blipFill>
          <a:blip r:embed="rId9">
            <a:extLst>
              <a:ext uri="{28A0092B-C50C-407E-A947-70E740481C1C}">
                <a14:useLocalDpi xmlns:a14="http://schemas.microsoft.com/office/drawing/2010/main" val="0"/>
              </a:ext>
            </a:extLst>
          </a:blip>
          <a:srcRect/>
          <a:stretch>
            <a:fillRect/>
          </a:stretch>
        </p:blipFill>
        <p:spPr bwMode="auto">
          <a:xfrm>
            <a:off x="6176273" y="2983349"/>
            <a:ext cx="1231027" cy="1196645"/>
          </a:xfrm>
          <a:prstGeom prst="rect">
            <a:avLst/>
          </a:prstGeom>
          <a:ln>
            <a:noFill/>
          </a:ln>
          <a:effectLst>
            <a:outerShdw blurRad="190500" algn="tl" rotWithShape="0">
              <a:srgbClr val="000000">
                <a:alpha val="70000"/>
              </a:srgbClr>
            </a:outerShdw>
          </a:effectLst>
        </p:spPr>
      </p:pic>
      <p:pic>
        <p:nvPicPr>
          <p:cNvPr id="25" name="Imagen 24" descr="C:\Users\DRA~1.BRU\AppData\Local\Temp\notesC7A056\~5124773.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4507" y="2402726"/>
            <a:ext cx="1076157" cy="1256318"/>
          </a:xfrm>
          <a:prstGeom prst="rect">
            <a:avLst/>
          </a:prstGeom>
          <a:ln>
            <a:noFill/>
          </a:ln>
          <a:effectLst>
            <a:outerShdw blurRad="190500" algn="tl" rotWithShape="0">
              <a:srgbClr val="000000">
                <a:alpha val="70000"/>
              </a:srgbClr>
            </a:outerShdw>
          </a:effectLst>
        </p:spPr>
      </p:pic>
      <p:pic>
        <p:nvPicPr>
          <p:cNvPr id="26" name="Imagen 25" descr="https://www.ecosur.mx/wp-content/uploads/2017/11/Foto-Diana-Cahuich-Campos-768x1024.jpg"/>
          <p:cNvPicPr/>
          <p:nvPr/>
        </p:nvPicPr>
        <p:blipFill rotWithShape="1">
          <a:blip r:embed="rId11" cstate="print">
            <a:extLst>
              <a:ext uri="{28A0092B-C50C-407E-A947-70E740481C1C}">
                <a14:useLocalDpi xmlns:a14="http://schemas.microsoft.com/office/drawing/2010/main" val="0"/>
              </a:ext>
            </a:extLst>
          </a:blip>
          <a:srcRect l="15637" t="21481" b="12878"/>
          <a:stretch/>
        </p:blipFill>
        <p:spPr bwMode="auto">
          <a:xfrm>
            <a:off x="4937617" y="3187177"/>
            <a:ext cx="1124721" cy="10858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7" name="Imagen 26"/>
          <p:cNvPicPr>
            <a:picLocks noChangeAspect="1"/>
          </p:cNvPicPr>
          <p:nvPr/>
        </p:nvPicPr>
        <p:blipFill>
          <a:blip r:embed="rId12"/>
          <a:stretch>
            <a:fillRect/>
          </a:stretch>
        </p:blipFill>
        <p:spPr>
          <a:xfrm>
            <a:off x="7578546" y="3860119"/>
            <a:ext cx="1258090" cy="1269264"/>
          </a:xfrm>
          <a:prstGeom prst="rect">
            <a:avLst/>
          </a:prstGeom>
          <a:ln>
            <a:noFill/>
          </a:ln>
          <a:effectLst>
            <a:outerShdw blurRad="190500" algn="tl" rotWithShape="0">
              <a:srgbClr val="000000">
                <a:alpha val="70000"/>
              </a:srgbClr>
            </a:outerShdw>
          </a:effectLst>
        </p:spPr>
      </p:pic>
      <p:pic>
        <p:nvPicPr>
          <p:cNvPr id="28" name="Imagen 27"/>
          <p:cNvPicPr>
            <a:picLocks noChangeAspect="1"/>
          </p:cNvPicPr>
          <p:nvPr/>
        </p:nvPicPr>
        <p:blipFill rotWithShape="1">
          <a:blip r:embed="rId13" cstate="print">
            <a:extLst>
              <a:ext uri="{28A0092B-C50C-407E-A947-70E740481C1C}">
                <a14:useLocalDpi xmlns:a14="http://schemas.microsoft.com/office/drawing/2010/main" val="0"/>
              </a:ext>
            </a:extLst>
          </a:blip>
          <a:srcRect t="17861" r="15444"/>
          <a:stretch/>
        </p:blipFill>
        <p:spPr>
          <a:xfrm>
            <a:off x="5583845" y="4514739"/>
            <a:ext cx="1290980" cy="1698650"/>
          </a:xfrm>
          <a:prstGeom prst="rect">
            <a:avLst/>
          </a:prstGeom>
          <a:ln>
            <a:noFill/>
          </a:ln>
          <a:effectLst>
            <a:outerShdw blurRad="190500" algn="tl" rotWithShape="0">
              <a:srgbClr val="000000">
                <a:alpha val="70000"/>
              </a:srgbClr>
            </a:outerShdw>
          </a:effectLst>
        </p:spPr>
      </p:pic>
      <p:pic>
        <p:nvPicPr>
          <p:cNvPr id="29" name="Imagen 28"/>
          <p:cNvPicPr>
            <a:picLocks noChangeAspect="1"/>
          </p:cNvPicPr>
          <p:nvPr/>
        </p:nvPicPr>
        <p:blipFill>
          <a:blip r:embed="rId14"/>
          <a:stretch>
            <a:fillRect/>
          </a:stretch>
        </p:blipFill>
        <p:spPr>
          <a:xfrm>
            <a:off x="7140210" y="5337883"/>
            <a:ext cx="1544844" cy="1188964"/>
          </a:xfrm>
          <a:prstGeom prst="rect">
            <a:avLst/>
          </a:prstGeom>
          <a:ln>
            <a:noFill/>
          </a:ln>
          <a:effectLst>
            <a:outerShdw blurRad="190500" algn="tl" rotWithShape="0">
              <a:srgbClr val="000000">
                <a:alpha val="70000"/>
              </a:srgbClr>
            </a:outerShdw>
          </a:effectLst>
        </p:spPr>
      </p:pic>
      <p:pic>
        <p:nvPicPr>
          <p:cNvPr id="30" name="Picture 2" descr="https://www.ecosur.mx/wp-content/uploads/2017/11/foto-pa%CC%81gina-Ecosur-1024x768.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6929" y="3838750"/>
            <a:ext cx="1991903" cy="10255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1" name="Picture 4" descr="https://www.ecosur.mx/wp-content/uploads/2017/11/DSC02120-e1510175569603-768x102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7691" y="5003379"/>
            <a:ext cx="1179937" cy="16381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2" name="Picture 8" descr="https://www.ecosur.mx/wp-content/uploads/2017/11/foto-1-746x102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97533" y="3208719"/>
            <a:ext cx="1227154" cy="15264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 name="Picture 6" descr="https://www.ecosur.mx/wp-content/uploads/2017/11/sancris-tapa-300x225.jpg"/>
          <p:cNvPicPr>
            <a:picLocks noChangeAspect="1" noChangeArrowheads="1"/>
          </p:cNvPicPr>
          <p:nvPr/>
        </p:nvPicPr>
        <p:blipFill rotWithShape="1">
          <a:blip r:embed="rId4">
            <a:extLst>
              <a:ext uri="{28A0092B-C50C-407E-A947-70E740481C1C}">
                <a14:useLocalDpi xmlns:a14="http://schemas.microsoft.com/office/drawing/2010/main" val="0"/>
              </a:ext>
            </a:extLst>
          </a:blip>
          <a:srcRect r="49827" b="642"/>
          <a:stretch/>
        </p:blipFill>
        <p:spPr bwMode="auto">
          <a:xfrm>
            <a:off x="3162978" y="4989943"/>
            <a:ext cx="1140106" cy="16019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0" name="Rectángulo 39"/>
          <p:cNvSpPr/>
          <p:nvPr/>
        </p:nvSpPr>
        <p:spPr>
          <a:xfrm>
            <a:off x="606501" y="3321968"/>
            <a:ext cx="2303892" cy="363176"/>
          </a:xfrm>
          <a:prstGeom prst="rect">
            <a:avLst/>
          </a:prstGeom>
        </p:spPr>
        <p:txBody>
          <a:bodyPr wrap="square">
            <a:spAutoFit/>
          </a:bodyPr>
          <a:lstStyle/>
          <a:p>
            <a:pPr algn="r">
              <a:lnSpc>
                <a:spcPct val="110000"/>
              </a:lnSpc>
              <a:spcBef>
                <a:spcPts val="600"/>
              </a:spcBef>
              <a:spcAft>
                <a:spcPts val="1200"/>
              </a:spcAft>
            </a:pPr>
            <a:r>
              <a:rPr lang="es-MX" sz="1600" b="1" dirty="0" smtClean="0">
                <a:solidFill>
                  <a:srgbClr val="800000"/>
                </a:solidFill>
                <a:latin typeface="Candara" panose="020E0502030303020204" pitchFamily="34" charset="0"/>
              </a:rPr>
              <a:t>Cátedras CONACYT (4)</a:t>
            </a:r>
            <a:endParaRPr lang="es-MX" sz="1600" b="1" dirty="0">
              <a:solidFill>
                <a:srgbClr val="800000"/>
              </a:solidFill>
              <a:latin typeface="Candara" panose="020E0502030303020204" pitchFamily="34" charset="0"/>
            </a:endParaRPr>
          </a:p>
        </p:txBody>
      </p:sp>
    </p:spTree>
    <p:extLst>
      <p:ext uri="{BB962C8B-B14F-4D97-AF65-F5344CB8AC3E}">
        <p14:creationId xmlns:p14="http://schemas.microsoft.com/office/powerpoint/2010/main" val="188308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a:graphicFrameLocks/>
          </p:cNvGraphicFramePr>
          <p:nvPr>
            <p:extLst>
              <p:ext uri="{D42A27DB-BD31-4B8C-83A1-F6EECF244321}">
                <p14:modId xmlns:p14="http://schemas.microsoft.com/office/powerpoint/2010/main" val="3453175846"/>
              </p:ext>
            </p:extLst>
          </p:nvPr>
        </p:nvGraphicFramePr>
        <p:xfrm>
          <a:off x="-162428" y="1447287"/>
          <a:ext cx="5197720" cy="3450972"/>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p:cNvSpPr txBox="1"/>
          <p:nvPr/>
        </p:nvSpPr>
        <p:spPr>
          <a:xfrm>
            <a:off x="975845" y="1053077"/>
            <a:ext cx="3288631" cy="400110"/>
          </a:xfrm>
          <a:prstGeom prst="rect">
            <a:avLst/>
          </a:prstGeom>
          <a:noFill/>
        </p:spPr>
        <p:txBody>
          <a:bodyPr wrap="square" rtlCol="0">
            <a:spAutoFit/>
          </a:bodyPr>
          <a:lstStyle/>
          <a:p>
            <a:pPr algn="ctr"/>
            <a:r>
              <a:rPr lang="es-ES" sz="2000" b="1" dirty="0" smtClean="0"/>
              <a:t>Personal Académico: 292</a:t>
            </a:r>
            <a:endParaRPr lang="es-ES" sz="2000" b="1" dirty="0"/>
          </a:p>
        </p:txBody>
      </p:sp>
      <p:sp>
        <p:nvSpPr>
          <p:cNvPr id="9" name="CuadroTexto 8"/>
          <p:cNvSpPr txBox="1"/>
          <p:nvPr/>
        </p:nvSpPr>
        <p:spPr>
          <a:xfrm>
            <a:off x="3071381" y="-25916"/>
            <a:ext cx="6033914" cy="523220"/>
          </a:xfrm>
          <a:prstGeom prst="rect">
            <a:avLst/>
          </a:prstGeom>
          <a:noFill/>
        </p:spPr>
        <p:txBody>
          <a:bodyPr wrap="square" rtlCol="0">
            <a:spAutoFit/>
          </a:bodyPr>
          <a:lstStyle/>
          <a:p>
            <a:pPr algn="r"/>
            <a:r>
              <a:rPr lang="es-ES" sz="2800" b="1" dirty="0" smtClean="0">
                <a:latin typeface="Candara"/>
                <a:cs typeface="Candara"/>
              </a:rPr>
              <a:t>Personal </a:t>
            </a:r>
            <a:r>
              <a:rPr lang="es-ES" sz="2800" b="1" dirty="0" smtClean="0">
                <a:latin typeface="Candara"/>
                <a:cs typeface="Candara"/>
              </a:rPr>
              <a:t>académico </a:t>
            </a:r>
            <a:r>
              <a:rPr lang="es-ES" sz="2800" b="1" dirty="0" smtClean="0">
                <a:latin typeface="Candara"/>
                <a:cs typeface="Candara"/>
              </a:rPr>
              <a:t>por categoría</a:t>
            </a:r>
            <a:endParaRPr lang="es-ES" sz="2800" b="1" dirty="0">
              <a:latin typeface="Candara"/>
              <a:cs typeface="Candara"/>
            </a:endParaRPr>
          </a:p>
        </p:txBody>
      </p:sp>
      <p:graphicFrame>
        <p:nvGraphicFramePr>
          <p:cNvPr id="10" name="Gráfico 9"/>
          <p:cNvGraphicFramePr>
            <a:graphicFrameLocks/>
          </p:cNvGraphicFramePr>
          <p:nvPr>
            <p:extLst>
              <p:ext uri="{D42A27DB-BD31-4B8C-83A1-F6EECF244321}">
                <p14:modId xmlns:p14="http://schemas.microsoft.com/office/powerpoint/2010/main" val="1385527558"/>
              </p:ext>
            </p:extLst>
          </p:nvPr>
        </p:nvGraphicFramePr>
        <p:xfrm>
          <a:off x="3548383" y="2859218"/>
          <a:ext cx="6044198" cy="3998782"/>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p:cNvSpPr txBox="1"/>
          <p:nvPr/>
        </p:nvSpPr>
        <p:spPr>
          <a:xfrm>
            <a:off x="5452926" y="2281499"/>
            <a:ext cx="3569252" cy="400110"/>
          </a:xfrm>
          <a:prstGeom prst="rect">
            <a:avLst/>
          </a:prstGeom>
          <a:noFill/>
        </p:spPr>
        <p:txBody>
          <a:bodyPr wrap="square" rtlCol="0">
            <a:spAutoFit/>
          </a:bodyPr>
          <a:lstStyle/>
          <a:p>
            <a:pPr algn="ctr"/>
            <a:r>
              <a:rPr lang="es-ES" sz="2000" b="1" dirty="0" smtClean="0"/>
              <a:t>Personal de Investigación: 165</a:t>
            </a:r>
            <a:endParaRPr lang="es-ES" sz="2000" b="1" dirty="0"/>
          </a:p>
        </p:txBody>
      </p:sp>
      <p:grpSp>
        <p:nvGrpSpPr>
          <p:cNvPr id="12" name="Grupo 32"/>
          <p:cNvGrpSpPr/>
          <p:nvPr/>
        </p:nvGrpSpPr>
        <p:grpSpPr>
          <a:xfrm>
            <a:off x="0" y="0"/>
            <a:ext cx="571500" cy="6857999"/>
            <a:chOff x="1" y="1"/>
            <a:chExt cx="636496" cy="6857999"/>
          </a:xfrm>
        </p:grpSpPr>
        <p:pic>
          <p:nvPicPr>
            <p:cNvPr id="13" name="Picture 7"/>
            <p:cNvPicPr>
              <a:picLocks noChangeArrowheads="1"/>
            </p:cNvPicPr>
            <p:nvPr/>
          </p:nvPicPr>
          <p:blipFill>
            <a:blip r:embed="rId4" cstate="print"/>
            <a:srcRect/>
            <a:stretch>
              <a:fillRect/>
            </a:stretch>
          </p:blipFill>
          <p:spPr bwMode="auto">
            <a:xfrm rot="16200000">
              <a:off x="-1416422" y="1416425"/>
              <a:ext cx="3469343" cy="636495"/>
            </a:xfrm>
            <a:prstGeom prst="rect">
              <a:avLst/>
            </a:prstGeom>
            <a:ln>
              <a:noFill/>
            </a:ln>
            <a:effectLst>
              <a:softEdge rad="31750"/>
            </a:effectLst>
          </p:spPr>
        </p:pic>
        <p:pic>
          <p:nvPicPr>
            <p:cNvPr id="14" name="Picture 7"/>
            <p:cNvPicPr>
              <a:picLocks noChangeArrowheads="1"/>
            </p:cNvPicPr>
            <p:nvPr/>
          </p:nvPicPr>
          <p:blipFill>
            <a:blip r:embed="rId4"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93299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4 CuadroTexto"/>
          <p:cNvSpPr txBox="1"/>
          <p:nvPr/>
        </p:nvSpPr>
        <p:spPr>
          <a:xfrm>
            <a:off x="5813845" y="-95177"/>
            <a:ext cx="3315902" cy="523220"/>
          </a:xfrm>
          <a:prstGeom prst="rect">
            <a:avLst/>
          </a:prstGeom>
          <a:noFill/>
        </p:spPr>
        <p:txBody>
          <a:bodyPr wrap="square" rtlCol="0">
            <a:spAutoFit/>
          </a:bodyPr>
          <a:lstStyle/>
          <a:p>
            <a:pPr algn="r"/>
            <a:r>
              <a:rPr lang="es-MX" sz="2800" b="1" dirty="0" smtClean="0">
                <a:solidFill>
                  <a:schemeClr val="bg2">
                    <a:lumMod val="25000"/>
                  </a:schemeClr>
                </a:solidFill>
                <a:latin typeface="Candara" panose="020E0502030303020204" pitchFamily="34" charset="0"/>
              </a:rPr>
              <a:t>Membresía </a:t>
            </a:r>
            <a:r>
              <a:rPr lang="es-MX" sz="2800" b="1" dirty="0">
                <a:solidFill>
                  <a:schemeClr val="bg2">
                    <a:lumMod val="25000"/>
                  </a:schemeClr>
                </a:solidFill>
                <a:latin typeface="Candara" panose="020E0502030303020204" pitchFamily="34" charset="0"/>
              </a:rPr>
              <a:t>en el SNI</a:t>
            </a:r>
          </a:p>
        </p:txBody>
      </p:sp>
      <p:sp>
        <p:nvSpPr>
          <p:cNvPr id="2" name="CuadroTexto 1"/>
          <p:cNvSpPr txBox="1"/>
          <p:nvPr/>
        </p:nvSpPr>
        <p:spPr>
          <a:xfrm>
            <a:off x="1692323" y="673289"/>
            <a:ext cx="5982938" cy="769441"/>
          </a:xfrm>
          <a:prstGeom prst="rect">
            <a:avLst/>
          </a:prstGeom>
          <a:noFill/>
        </p:spPr>
        <p:txBody>
          <a:bodyPr wrap="square" rtlCol="0">
            <a:spAutoFit/>
          </a:bodyPr>
          <a:lstStyle/>
          <a:p>
            <a:pPr algn="ctr"/>
            <a:r>
              <a:rPr lang="es-MX" sz="2400" dirty="0" smtClean="0">
                <a:solidFill>
                  <a:srgbClr val="800000"/>
                </a:solidFill>
                <a:latin typeface="Candara" panose="020E0502030303020204" pitchFamily="34" charset="0"/>
              </a:rPr>
              <a:t>84% de la planta de investigación (139/165)</a:t>
            </a:r>
          </a:p>
          <a:p>
            <a:pPr algn="ctr"/>
            <a:endParaRPr lang="es-MX" sz="2000" b="1" dirty="0">
              <a:solidFill>
                <a:srgbClr val="800000"/>
              </a:solidFill>
              <a:latin typeface="Candara" panose="020E0502030303020204" pitchFamily="34" charset="0"/>
            </a:endParaRPr>
          </a:p>
        </p:txBody>
      </p:sp>
      <p:sp>
        <p:nvSpPr>
          <p:cNvPr id="4" name="CuadroTexto 3"/>
          <p:cNvSpPr txBox="1"/>
          <p:nvPr/>
        </p:nvSpPr>
        <p:spPr>
          <a:xfrm>
            <a:off x="3062746" y="1177418"/>
            <a:ext cx="3358447" cy="400110"/>
          </a:xfrm>
          <a:prstGeom prst="rect">
            <a:avLst/>
          </a:prstGeom>
          <a:noFill/>
        </p:spPr>
        <p:txBody>
          <a:bodyPr wrap="square" rtlCol="0">
            <a:spAutoFit/>
          </a:bodyPr>
          <a:lstStyle/>
          <a:p>
            <a:r>
              <a:rPr lang="es-MX" sz="2000" dirty="0" smtClean="0">
                <a:solidFill>
                  <a:srgbClr val="002060"/>
                </a:solidFill>
                <a:latin typeface="Candara" panose="020E0502030303020204" pitchFamily="34" charset="0"/>
              </a:rPr>
              <a:t>4% más que en 2016 (129/160)</a:t>
            </a:r>
            <a:endParaRPr lang="es-MX" sz="2000" dirty="0">
              <a:solidFill>
                <a:srgbClr val="002060"/>
              </a:solidFill>
              <a:latin typeface="Candara" panose="020E0502030303020204" pitchFamily="34" charset="0"/>
            </a:endParaRPr>
          </a:p>
        </p:txBody>
      </p:sp>
      <p:graphicFrame>
        <p:nvGraphicFramePr>
          <p:cNvPr id="9" name="Gráfico 8"/>
          <p:cNvGraphicFramePr>
            <a:graphicFrameLocks/>
          </p:cNvGraphicFramePr>
          <p:nvPr>
            <p:extLst>
              <p:ext uri="{D42A27DB-BD31-4B8C-83A1-F6EECF244321}">
                <p14:modId xmlns:p14="http://schemas.microsoft.com/office/powerpoint/2010/main" val="2611028868"/>
              </p:ext>
            </p:extLst>
          </p:nvPr>
        </p:nvGraphicFramePr>
        <p:xfrm>
          <a:off x="1307788" y="1849612"/>
          <a:ext cx="7502918" cy="4749254"/>
        </p:xfrm>
        <a:graphic>
          <a:graphicData uri="http://schemas.openxmlformats.org/drawingml/2006/chart">
            <c:chart xmlns:c="http://schemas.openxmlformats.org/drawingml/2006/chart" xmlns:r="http://schemas.openxmlformats.org/officeDocument/2006/relationships" r:id="rId2"/>
          </a:graphicData>
        </a:graphic>
      </p:graphicFrame>
      <p:grpSp>
        <p:nvGrpSpPr>
          <p:cNvPr id="26" name="Grupo 25"/>
          <p:cNvGrpSpPr/>
          <p:nvPr/>
        </p:nvGrpSpPr>
        <p:grpSpPr>
          <a:xfrm>
            <a:off x="0" y="0"/>
            <a:ext cx="571500" cy="6857999"/>
            <a:chOff x="1" y="1"/>
            <a:chExt cx="636496" cy="6857999"/>
          </a:xfrm>
        </p:grpSpPr>
        <p:pic>
          <p:nvPicPr>
            <p:cNvPr id="27"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28"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21308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2 Gráfico"/>
          <p:cNvGraphicFramePr/>
          <p:nvPr>
            <p:extLst>
              <p:ext uri="{D42A27DB-BD31-4B8C-83A1-F6EECF244321}">
                <p14:modId xmlns:p14="http://schemas.microsoft.com/office/powerpoint/2010/main" val="2210255936"/>
              </p:ext>
            </p:extLst>
          </p:nvPr>
        </p:nvGraphicFramePr>
        <p:xfrm>
          <a:off x="905607" y="1328688"/>
          <a:ext cx="7928956" cy="4790364"/>
        </p:xfrm>
        <a:graphic>
          <a:graphicData uri="http://schemas.openxmlformats.org/drawingml/2006/chart">
            <c:chart xmlns:c="http://schemas.openxmlformats.org/drawingml/2006/chart" xmlns:r="http://schemas.openxmlformats.org/officeDocument/2006/relationships" r:id="rId2"/>
          </a:graphicData>
        </a:graphic>
      </p:graphicFrame>
      <p:sp>
        <p:nvSpPr>
          <p:cNvPr id="6" name="3 CuadroTexto"/>
          <p:cNvSpPr txBox="1"/>
          <p:nvPr/>
        </p:nvSpPr>
        <p:spPr>
          <a:xfrm>
            <a:off x="6444548" y="5484721"/>
            <a:ext cx="2270935" cy="4999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pPr algn="r"/>
            <a:r>
              <a:rPr lang="es-MX" sz="1200" b="1" dirty="0" smtClean="0">
                <a:solidFill>
                  <a:schemeClr val="bg2"/>
                </a:solidFill>
                <a:ea typeface="Times New Roman" charset="0"/>
                <a:cs typeface="Times New Roman" charset="0"/>
              </a:rPr>
              <a:t>Coincidencia con el programa </a:t>
            </a:r>
            <a:r>
              <a:rPr lang="es-MX" sz="1200" b="1" dirty="0">
                <a:solidFill>
                  <a:schemeClr val="bg2"/>
                </a:solidFill>
                <a:ea typeface="Times New Roman" charset="0"/>
                <a:cs typeface="Times New Roman" charset="0"/>
              </a:rPr>
              <a:t>de </a:t>
            </a:r>
            <a:r>
              <a:rPr lang="es-MX" sz="1200" b="1" dirty="0" smtClean="0">
                <a:solidFill>
                  <a:schemeClr val="bg2"/>
                </a:solidFill>
                <a:ea typeface="Times New Roman" charset="0"/>
                <a:cs typeface="Times New Roman" charset="0"/>
              </a:rPr>
              <a:t>Cátedras </a:t>
            </a:r>
            <a:r>
              <a:rPr lang="es-MX" sz="1200" b="1" dirty="0">
                <a:solidFill>
                  <a:schemeClr val="bg2"/>
                </a:solidFill>
                <a:ea typeface="Times New Roman" charset="0"/>
                <a:cs typeface="Times New Roman" charset="0"/>
              </a:rPr>
              <a:t>CONACYT</a:t>
            </a:r>
            <a:endParaRPr lang="es-ES_tradnl" sz="1200" b="1" dirty="0">
              <a:solidFill>
                <a:schemeClr val="bg2"/>
              </a:solidFill>
              <a:ea typeface="Times New Roman" charset="0"/>
            </a:endParaRPr>
          </a:p>
        </p:txBody>
      </p:sp>
      <p:sp>
        <p:nvSpPr>
          <p:cNvPr id="2" name="Rectángulo 1"/>
          <p:cNvSpPr/>
          <p:nvPr/>
        </p:nvSpPr>
        <p:spPr>
          <a:xfrm>
            <a:off x="1877464" y="-27012"/>
            <a:ext cx="7213518" cy="954107"/>
          </a:xfrm>
          <a:prstGeom prst="rect">
            <a:avLst/>
          </a:prstGeom>
        </p:spPr>
        <p:txBody>
          <a:bodyPr wrap="square">
            <a:spAutoFit/>
          </a:bodyPr>
          <a:lstStyle/>
          <a:p>
            <a:pPr algn="r">
              <a:defRPr sz="1920" b="1" i="0" u="none" strike="noStrike" kern="1200" baseline="0">
                <a:solidFill>
                  <a:srgbClr val="104C7E">
                    <a:lumMod val="25000"/>
                  </a:srgbClr>
                </a:solidFill>
                <a:latin typeface="+mn-lt"/>
                <a:ea typeface="+mn-ea"/>
                <a:cs typeface="+mn-cs"/>
              </a:defRPr>
            </a:pPr>
            <a:r>
              <a:rPr lang="es-MX" sz="2800" dirty="0" smtClean="0">
                <a:solidFill>
                  <a:schemeClr val="tx2">
                    <a:lumMod val="25000"/>
                  </a:schemeClr>
                </a:solidFill>
                <a:latin typeface="Candara" panose="020E0502030303020204" pitchFamily="34" charset="0"/>
              </a:rPr>
              <a:t>Publicaciones arbitradas per cápita </a:t>
            </a:r>
          </a:p>
          <a:p>
            <a:pPr algn="r">
              <a:defRPr sz="1920" b="1" i="0" u="none" strike="noStrike" kern="1200" baseline="0">
                <a:solidFill>
                  <a:srgbClr val="104C7E">
                    <a:lumMod val="25000"/>
                  </a:srgbClr>
                </a:solidFill>
                <a:latin typeface="+mn-lt"/>
                <a:ea typeface="+mn-ea"/>
                <a:cs typeface="+mn-cs"/>
              </a:defRPr>
            </a:pPr>
            <a:r>
              <a:rPr lang="en-US" sz="2800" dirty="0" smtClean="0">
                <a:solidFill>
                  <a:schemeClr val="tx2">
                    <a:lumMod val="25000"/>
                  </a:schemeClr>
                </a:solidFill>
                <a:latin typeface="Candara" panose="020E0502030303020204" pitchFamily="34" charset="0"/>
              </a:rPr>
              <a:t>1994-2017</a:t>
            </a:r>
            <a:endParaRPr lang="en-US" sz="2800" dirty="0">
              <a:solidFill>
                <a:schemeClr val="tx2">
                  <a:lumMod val="25000"/>
                </a:schemeClr>
              </a:solidFill>
              <a:latin typeface="Candara" panose="020E0502030303020204" pitchFamily="34" charset="0"/>
            </a:endParaRPr>
          </a:p>
        </p:txBody>
      </p:sp>
      <p:grpSp>
        <p:nvGrpSpPr>
          <p:cNvPr id="7" name="Grupo 6"/>
          <p:cNvGrpSpPr/>
          <p:nvPr/>
        </p:nvGrpSpPr>
        <p:grpSpPr>
          <a:xfrm>
            <a:off x="0" y="0"/>
            <a:ext cx="571500" cy="6857999"/>
            <a:chOff x="1" y="1"/>
            <a:chExt cx="636496" cy="6857999"/>
          </a:xfrm>
        </p:grpSpPr>
        <p:pic>
          <p:nvPicPr>
            <p:cNvPr id="8"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9"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pic>
        <p:nvPicPr>
          <p:cNvPr id="3" name="Imagen 2"/>
          <p:cNvPicPr>
            <a:picLocks noChangeAspect="1"/>
          </p:cNvPicPr>
          <p:nvPr/>
        </p:nvPicPr>
        <p:blipFill>
          <a:blip r:embed="rId4"/>
          <a:stretch>
            <a:fillRect/>
          </a:stretch>
        </p:blipFill>
        <p:spPr>
          <a:xfrm>
            <a:off x="2153545" y="6088110"/>
            <a:ext cx="5047926" cy="499915"/>
          </a:xfrm>
          <a:prstGeom prst="rect">
            <a:avLst/>
          </a:prstGeom>
        </p:spPr>
      </p:pic>
    </p:spTree>
    <p:extLst>
      <p:ext uri="{BB962C8B-B14F-4D97-AF65-F5344CB8AC3E}">
        <p14:creationId xmlns:p14="http://schemas.microsoft.com/office/powerpoint/2010/main" val="12008285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650103" y="600"/>
            <a:ext cx="6429539" cy="523220"/>
          </a:xfrm>
          <a:prstGeom prst="rect">
            <a:avLst/>
          </a:prstGeom>
        </p:spPr>
        <p:txBody>
          <a:bodyPr wrap="square">
            <a:spAutoFit/>
          </a:bodyPr>
          <a:lstStyle/>
          <a:p>
            <a:pPr algn="r">
              <a:defRPr sz="1920" b="1" i="0" u="none" strike="noStrike" kern="1200" baseline="0">
                <a:solidFill>
                  <a:srgbClr val="104C7E">
                    <a:lumMod val="25000"/>
                  </a:srgbClr>
                </a:solidFill>
                <a:latin typeface="+mn-lt"/>
                <a:ea typeface="+mn-ea"/>
                <a:cs typeface="+mn-cs"/>
              </a:defRPr>
            </a:pPr>
            <a:r>
              <a:rPr lang="es-MX" sz="2800" dirty="0" smtClean="0">
                <a:solidFill>
                  <a:schemeClr val="tx1">
                    <a:lumMod val="65000"/>
                    <a:lumOff val="35000"/>
                  </a:schemeClr>
                </a:solidFill>
                <a:latin typeface="Candara" panose="020E0502030303020204" pitchFamily="34" charset="0"/>
              </a:rPr>
              <a:t>Publicaciones per cápita  en 2017</a:t>
            </a:r>
            <a:endParaRPr lang="en-US" sz="2800" dirty="0">
              <a:solidFill>
                <a:schemeClr val="tx1">
                  <a:lumMod val="65000"/>
                  <a:lumOff val="35000"/>
                </a:schemeClr>
              </a:solidFill>
              <a:latin typeface="Candara" panose="020E0502030303020204"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709589353"/>
              </p:ext>
            </p:extLst>
          </p:nvPr>
        </p:nvGraphicFramePr>
        <p:xfrm>
          <a:off x="1144958" y="776287"/>
          <a:ext cx="7610476" cy="6081713"/>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o 2"/>
          <p:cNvGrpSpPr/>
          <p:nvPr/>
        </p:nvGrpSpPr>
        <p:grpSpPr>
          <a:xfrm>
            <a:off x="0" y="0"/>
            <a:ext cx="571500" cy="6857999"/>
            <a:chOff x="1" y="1"/>
            <a:chExt cx="636496" cy="6857999"/>
          </a:xfrm>
        </p:grpSpPr>
        <p:pic>
          <p:nvPicPr>
            <p:cNvPr id="7"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8"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Tree>
    <p:extLst>
      <p:ext uri="{BB962C8B-B14F-4D97-AF65-F5344CB8AC3E}">
        <p14:creationId xmlns:p14="http://schemas.microsoft.com/office/powerpoint/2010/main" val="417642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007418121"/>
              </p:ext>
            </p:extLst>
          </p:nvPr>
        </p:nvGraphicFramePr>
        <p:xfrm>
          <a:off x="727369" y="1155221"/>
          <a:ext cx="8086726" cy="5348289"/>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p:cNvGrpSpPr/>
          <p:nvPr/>
        </p:nvGrpSpPr>
        <p:grpSpPr>
          <a:xfrm>
            <a:off x="0" y="0"/>
            <a:ext cx="571500" cy="6857999"/>
            <a:chOff x="1" y="1"/>
            <a:chExt cx="636496" cy="6857999"/>
          </a:xfrm>
        </p:grpSpPr>
        <p:pic>
          <p:nvPicPr>
            <p:cNvPr id="4" name="Picture 7"/>
            <p:cNvPicPr>
              <a:picLocks noChangeArrowheads="1"/>
            </p:cNvPicPr>
            <p:nvPr/>
          </p:nvPicPr>
          <p:blipFill>
            <a:blip r:embed="rId3" cstate="print"/>
            <a:srcRect/>
            <a:stretch>
              <a:fillRect/>
            </a:stretch>
          </p:blipFill>
          <p:spPr bwMode="auto">
            <a:xfrm rot="16200000">
              <a:off x="-1416422" y="1416425"/>
              <a:ext cx="3469343" cy="636495"/>
            </a:xfrm>
            <a:prstGeom prst="rect">
              <a:avLst/>
            </a:prstGeom>
            <a:ln>
              <a:noFill/>
            </a:ln>
            <a:effectLst>
              <a:softEdge rad="31750"/>
            </a:effectLst>
          </p:spPr>
        </p:pic>
        <p:pic>
          <p:nvPicPr>
            <p:cNvPr id="5" name="Picture 7"/>
            <p:cNvPicPr>
              <a:picLocks noChangeArrowheads="1"/>
            </p:cNvPicPr>
            <p:nvPr/>
          </p:nvPicPr>
          <p:blipFill>
            <a:blip r:embed="rId3" cstate="print"/>
            <a:srcRect/>
            <a:stretch>
              <a:fillRect/>
            </a:stretch>
          </p:blipFill>
          <p:spPr bwMode="auto">
            <a:xfrm rot="16200000">
              <a:off x="-1416423" y="4805081"/>
              <a:ext cx="3469343" cy="636495"/>
            </a:xfrm>
            <a:prstGeom prst="rect">
              <a:avLst/>
            </a:prstGeom>
            <a:ln>
              <a:noFill/>
            </a:ln>
            <a:effectLst>
              <a:softEdge rad="31750"/>
            </a:effectLst>
          </p:spPr>
        </p:pic>
      </p:grpSp>
      <p:sp>
        <p:nvSpPr>
          <p:cNvPr id="6" name="Rectángulo 5"/>
          <p:cNvSpPr/>
          <p:nvPr/>
        </p:nvSpPr>
        <p:spPr>
          <a:xfrm>
            <a:off x="2194975" y="600"/>
            <a:ext cx="6884668" cy="523220"/>
          </a:xfrm>
          <a:prstGeom prst="rect">
            <a:avLst/>
          </a:prstGeom>
        </p:spPr>
        <p:txBody>
          <a:bodyPr wrap="square">
            <a:spAutoFit/>
          </a:bodyPr>
          <a:lstStyle/>
          <a:p>
            <a:pPr algn="r">
              <a:defRPr sz="1920" b="1" i="0" u="none" strike="noStrike" kern="1200" baseline="0">
                <a:solidFill>
                  <a:srgbClr val="104C7E">
                    <a:lumMod val="25000"/>
                  </a:srgbClr>
                </a:solidFill>
                <a:latin typeface="+mn-lt"/>
                <a:ea typeface="+mn-ea"/>
                <a:cs typeface="+mn-cs"/>
              </a:defRPr>
            </a:pPr>
            <a:r>
              <a:rPr lang="es-MX" sz="2800" dirty="0" smtClean="0">
                <a:solidFill>
                  <a:schemeClr val="tx1">
                    <a:lumMod val="65000"/>
                    <a:lumOff val="35000"/>
                  </a:schemeClr>
                </a:solidFill>
                <a:latin typeface="Candara" panose="020E0502030303020204" pitchFamily="34" charset="0"/>
              </a:rPr>
              <a:t>Publicaciones per cápita  entre 2010 y 2017</a:t>
            </a:r>
            <a:endParaRPr lang="en-US" sz="2800" dirty="0">
              <a:solidFill>
                <a:schemeClr val="tx1">
                  <a:lumMod val="65000"/>
                  <a:lumOff val="35000"/>
                </a:schemeClr>
              </a:solidFill>
              <a:latin typeface="Candara" panose="020E0502030303020204" pitchFamily="34" charset="0"/>
            </a:endParaRPr>
          </a:p>
        </p:txBody>
      </p:sp>
    </p:spTree>
    <p:extLst>
      <p:ext uri="{BB962C8B-B14F-4D97-AF65-F5344CB8AC3E}">
        <p14:creationId xmlns:p14="http://schemas.microsoft.com/office/powerpoint/2010/main" val="407351574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19614</TotalTime>
  <Words>1063</Words>
  <Application>Microsoft Macintosh PowerPoint</Application>
  <PresentationFormat>Presentación en pantalla (4:3)</PresentationFormat>
  <Paragraphs>187</Paragraphs>
  <Slides>31</Slides>
  <Notes>2</Notes>
  <HiddenSlides>0</HiddenSlides>
  <MMClips>0</MMClips>
  <ScaleCrop>false</ScaleCrop>
  <HeadingPairs>
    <vt:vector size="4" baseType="variant">
      <vt:variant>
        <vt:lpstr>Tema</vt:lpstr>
      </vt:variant>
      <vt:variant>
        <vt:i4>2</vt:i4>
      </vt:variant>
      <vt:variant>
        <vt:lpstr>Títulos de diapositiva</vt:lpstr>
      </vt:variant>
      <vt:variant>
        <vt:i4>31</vt:i4>
      </vt:variant>
    </vt:vector>
  </HeadingPairs>
  <TitlesOfParts>
    <vt:vector size="33" baseType="lpstr">
      <vt:lpstr>Tema de Office</vt:lpstr>
      <vt:lpstr>Celestial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 interinstitucional y multidisciplinario: diseño participativo y uso de  simuladores y juegos de mesa estratégicos para la gestión campesina de sus territorios, modos de vida y procesos productivos en montañas tropicales de alta biodiversidad.  El articulo que lo presenta fue elegido por la revista Ecology and Society como el mejor artículo publicado en 2017, siendo el foro máximo a nivel mundial en la materia.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CaiLiTa</dc:creator>
  <cp:lastModifiedBy>Mario Gonzalez</cp:lastModifiedBy>
  <cp:revision>613</cp:revision>
  <cp:lastPrinted>2016-05-11T18:18:34Z</cp:lastPrinted>
  <dcterms:created xsi:type="dcterms:W3CDTF">2016-04-11T22:10:51Z</dcterms:created>
  <dcterms:modified xsi:type="dcterms:W3CDTF">2018-05-23T17:50:46Z</dcterms:modified>
</cp:coreProperties>
</file>